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6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Hawksworth" userId="00a48ace-aa36-4237-8a92-56691871b1d7" providerId="ADAL" clId="{13AEFE4C-29ED-4303-B054-06808044ACFE}"/>
    <pc:docChg chg="modSld">
      <pc:chgData name="Chris Hawksworth" userId="00a48ace-aa36-4237-8a92-56691871b1d7" providerId="ADAL" clId="{13AEFE4C-29ED-4303-B054-06808044ACFE}" dt="2026-07-18T23:05:10.967" v="0" actId="14100"/>
      <pc:docMkLst>
        <pc:docMk/>
      </pc:docMkLst>
      <pc:sldChg chg="modSp mod">
        <pc:chgData name="Chris Hawksworth" userId="00a48ace-aa36-4237-8a92-56691871b1d7" providerId="ADAL" clId="{13AEFE4C-29ED-4303-B054-06808044ACFE}" dt="2026-07-18T23:05:10.967" v="0" actId="14100"/>
        <pc:sldMkLst>
          <pc:docMk/>
          <pc:sldMk cId="0" sldId="271"/>
        </pc:sldMkLst>
        <pc:spChg chg="mod">
          <ac:chgData name="Chris Hawksworth" userId="00a48ace-aa36-4237-8a92-56691871b1d7" providerId="ADAL" clId="{13AEFE4C-29ED-4303-B054-06808044ACFE}" dt="2026-07-18T23:05:10.967" v="0" actId="14100"/>
          <ac:spMkLst>
            <pc:docMk/>
            <pc:sldMk cId="0" sldId="271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202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86"/>
            <a:ext cx="12191695" cy="685782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86"/>
            <a:ext cx="411470" cy="685782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411470" y="6309288"/>
            <a:ext cx="11780225" cy="548626"/>
          </a:xfrm>
          <a:prstGeom prst="rect">
            <a:avLst/>
          </a:prstGeom>
          <a:solidFill>
            <a:srgbClr val="C73A1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Text 3"/>
          <p:cNvSpPr/>
          <p:nvPr/>
        </p:nvSpPr>
        <p:spPr>
          <a:xfrm>
            <a:off x="594345" y="370916"/>
            <a:ext cx="700464" cy="274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94345" y="858584"/>
            <a:ext cx="1550236" cy="205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WE START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94345" y="1234952"/>
            <a:ext cx="5007181" cy="6514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To Expect Today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594345" y="2057028"/>
            <a:ext cx="716467" cy="7543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1508722" y="2094263"/>
            <a:ext cx="4156744" cy="2571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an AI risk talk, not a broad cyber security one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508722" y="2434615"/>
            <a:ext cx="10282886" cy="197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We'll trace where AI adoption is outrunning governance: the gaps, the missing metrics, the language barriers between board and engineering, and what it means for the risk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1508722" y="2609870"/>
            <a:ext cx="1038466" cy="197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 itself.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594345" y="3428594"/>
            <a:ext cx="716467" cy="7543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4400" dirty="0"/>
          </a:p>
        </p:txBody>
      </p:sp>
      <p:sp>
        <p:nvSpPr>
          <p:cNvPr id="13" name="Text 11"/>
          <p:cNvSpPr/>
          <p:nvPr/>
        </p:nvSpPr>
        <p:spPr>
          <a:xfrm>
            <a:off x="1508722" y="3465829"/>
            <a:ext cx="2912758" cy="2571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for security, versus security for AI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508722" y="3806181"/>
            <a:ext cx="10166791" cy="197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different conversations. Using AI to strengthen security operations is one. Securing AI itself, governing what it touches, is the other. Today leans hard into the second.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594345" y="4800159"/>
            <a:ext cx="716467" cy="7543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4400" dirty="0"/>
          </a:p>
        </p:txBody>
      </p:sp>
      <p:sp>
        <p:nvSpPr>
          <p:cNvPr id="16" name="Text 14"/>
          <p:cNvSpPr/>
          <p:nvPr/>
        </p:nvSpPr>
        <p:spPr>
          <a:xfrm>
            <a:off x="1508722" y="4837395"/>
            <a:ext cx="1296525" cy="2571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more thing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1508722" y="5177746"/>
            <a:ext cx="4113212" cy="197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Stick around to the end. There's a virtual goodie bag waiting for you.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594345" y="6130857"/>
            <a:ext cx="2775136" cy="214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b="1" i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Let’s be honest about the scope first —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94345" y="6321353"/>
            <a:ext cx="3040401" cy="214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b="1" i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then let’s get into where the real gaps are.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94345" y="6509943"/>
            <a:ext cx="822444" cy="188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1658" y="914132"/>
            <a:ext cx="5668714" cy="5943025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728059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2761219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3794392"/>
            <a:ext cx="91069" cy="9106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3984" y="4827551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Text 10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2468438" y="341510"/>
            <a:ext cx="6042469" cy="39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3: The Language Barrier, Boards vs. AI Reality</a:t>
            </a:r>
            <a:endParaRPr lang="en-US" sz="2300" dirty="0"/>
          </a:p>
        </p:txBody>
      </p:sp>
      <p:sp>
        <p:nvSpPr>
          <p:cNvPr id="14" name="Text 12"/>
          <p:cNvSpPr/>
          <p:nvPr/>
        </p:nvSpPr>
        <p:spPr>
          <a:xfrm>
            <a:off x="6720250" y="1114007"/>
            <a:ext cx="409624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GOOD AI COMMUNICATION LOOKS LIKE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93984" y="1149562"/>
            <a:ext cx="5203649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communication gap between AI capability and organisational decision-making is not a 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93984" y="1317311"/>
            <a:ext cx="2788340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problem. It is a governance problem.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720250" y="1544952"/>
            <a:ext cx="1637057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Plain-English risk posture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77213" y="1730147"/>
            <a:ext cx="328907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Boards are talking about AI. They are not governing it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720250" y="1810716"/>
            <a:ext cx="500761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dashboards. Three questions: What has changed? What are we watching? What decision do 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720250" y="1963352"/>
            <a:ext cx="104615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need from you?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777213" y="2030304"/>
            <a:ext cx="544639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62% of boards hold regular AI discussions. Only 27% have formally written AI governance into committee 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777213" y="2182940"/>
            <a:ext cx="191672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charters. Discussion is not oversight.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720250" y="2550757"/>
            <a:ext cx="1590003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impact framing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777213" y="2763307"/>
            <a:ext cx="2386396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literacy gap creates real liability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720250" y="2816521"/>
            <a:ext cx="504548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"model drift detected." Rather: "Our AI hiring tool flagged an anomaly that may expose us to 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720250" y="2969157"/>
            <a:ext cx="121985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discrimination claims."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777213" y="3063476"/>
            <a:ext cx="517166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79% of board members have limited or no AI knowledge. D&amp;O underwriters now require AI-specific 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77213" y="3216112"/>
            <a:ext cx="407236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disclosures at renewal: board expertise, risk assessments, monitoring controls.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6720250" y="3556562"/>
            <a:ext cx="2081411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inventory visible to the board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77213" y="3796480"/>
            <a:ext cx="3077436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reporting doesn't reach decision-makers</a:t>
            </a:r>
            <a:endParaRPr lang="en-US" sz="1150" dirty="0"/>
          </a:p>
        </p:txBody>
      </p:sp>
      <p:sp>
        <p:nvSpPr>
          <p:cNvPr id="31" name="Text 29"/>
          <p:cNvSpPr/>
          <p:nvPr/>
        </p:nvSpPr>
        <p:spPr>
          <a:xfrm>
            <a:off x="6720250" y="3822326"/>
            <a:ext cx="485614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AI systems are in use? What data do they touch? Who owns the outcome if something 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720250" y="3974962"/>
            <a:ext cx="704836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goes wrong?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777213" y="4096636"/>
            <a:ext cx="548413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risk reporting defaults to technical metrics rather than plain-English risk posture: what changed, what's 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777213" y="4249272"/>
            <a:ext cx="257457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being watched, what decisions need board input.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720250" y="4562367"/>
            <a:ext cx="2211002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 cadence, not crisis comms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777213" y="4829639"/>
            <a:ext cx="230703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accountability vacuum at the top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6720250" y="4828131"/>
            <a:ext cx="510622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should be a standing board agenda item, not something boards hear about after an 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6720250" y="4980767"/>
            <a:ext cx="50126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incident.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777213" y="5129796"/>
            <a:ext cx="542568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28% of CEOs take direct responsibility for AI governance. Only 17% of boards formally own it, yet AI 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777213" y="5282432"/>
            <a:ext cx="225587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shaping pricing, credit, and HR decisions.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456828" y="6606610"/>
            <a:ext cx="5683219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NACD 2025 Board Survey | Deloitte 2024 | McKinsey State of AI 2024 | WTW securities class-action filings 2025 | tysonmartin.com 2026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1658" y="914132"/>
            <a:ext cx="5668714" cy="5943025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572541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2761219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3949898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6720606" y="1545541"/>
            <a:ext cx="201237" cy="201237"/>
          </a:xfrm>
          <a:prstGeom prst="ellipse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6720606" y="2459909"/>
            <a:ext cx="201237" cy="201237"/>
          </a:xfrm>
          <a:prstGeom prst="ellipse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6720606" y="3374278"/>
            <a:ext cx="201237" cy="201237"/>
          </a:xfrm>
          <a:prstGeom prst="ellipse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6720606" y="4288646"/>
            <a:ext cx="201237" cy="201237"/>
          </a:xfrm>
          <a:prstGeom prst="ellipse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6720606" y="5203014"/>
            <a:ext cx="201237" cy="201237"/>
          </a:xfrm>
          <a:prstGeom prst="ellipse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Text 14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2468438" y="337425"/>
            <a:ext cx="5991034" cy="4114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4: Risk Expertise, A Profession Catching Up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593984" y="1052296"/>
            <a:ext cx="547927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 of enterprises are scaling AI. Only 4% have governance mature enough to keep up. The 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720250" y="1114007"/>
            <a:ext cx="4217361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AI RISK EXPERTISE LOOKS LIKE IN 2026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593984" y="1227600"/>
            <a:ext cx="1860369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skill does not yet exist at scale.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777213" y="1588306"/>
            <a:ext cx="354573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risk role does not yet exist in most job descriptions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7021916" y="1569587"/>
            <a:ext cx="1741834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inventory &amp; classification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7021916" y="1801356"/>
            <a:ext cx="437517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Knowing what AI systems exist, what data they touch, and how they are categorised 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777213" y="1915830"/>
            <a:ext cx="546761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Traditional risk frameworks were not designed for systems that learn and change in production. Most risk 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021916" y="1953992"/>
            <a:ext cx="142469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 emerging regulation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77213" y="2068466"/>
            <a:ext cx="341210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professionals are adapting on the job without updated mandates.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7021916" y="2483955"/>
            <a:ext cx="144761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Risk-adjusted adoption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7021916" y="2715724"/>
            <a:ext cx="431774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when to say yes, no, and "yes with controls" and articulating why in 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77213" y="2776985"/>
            <a:ext cx="2627558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Existing certifications are behind the curve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7021916" y="2868360"/>
            <a:ext cx="82098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terms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777213" y="3104509"/>
            <a:ext cx="511117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CRISC, CISM, CISA: strong credentials, but none were written with agentic AI, LLM hallucination, or 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77213" y="3257145"/>
            <a:ext cx="431138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AI in mind. The profession is self-updating faster than accreditation bodies.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7021916" y="3398323"/>
            <a:ext cx="1696086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oversight by design</a:t>
            </a:r>
            <a:endParaRPr lang="en-US" sz="1150" dirty="0"/>
          </a:p>
        </p:txBody>
      </p:sp>
      <p:sp>
        <p:nvSpPr>
          <p:cNvPr id="34" name="Text 32"/>
          <p:cNvSpPr/>
          <p:nvPr/>
        </p:nvSpPr>
        <p:spPr>
          <a:xfrm>
            <a:off x="7021916" y="3630093"/>
            <a:ext cx="413310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review checkpoints into AI workflows before outputs reach customers, 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7021916" y="3782728"/>
            <a:ext cx="163932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regulators, or financial systems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777213" y="3965663"/>
            <a:ext cx="3248589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74% plan agentic AI; only 21% have governance for it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777213" y="4293187"/>
            <a:ext cx="543063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Autonomous AI agents that act without human approval represent a fundamentally different risk profile. 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7021916" y="4312691"/>
            <a:ext cx="1390759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AI governance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777213" y="4445823"/>
            <a:ext cx="277229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risk teams have not yet defined their approach.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7021916" y="4544461"/>
            <a:ext cx="460047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Extending governance requirements to third parties, including AI embedded in tools you 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7021916" y="4697097"/>
            <a:ext cx="64053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use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7021916" y="5227059"/>
            <a:ext cx="1499794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 response for AI</a:t>
            </a:r>
            <a:endParaRPr lang="en-US" sz="1150" dirty="0"/>
          </a:p>
        </p:txBody>
      </p:sp>
      <p:sp>
        <p:nvSpPr>
          <p:cNvPr id="43" name="Text 41"/>
          <p:cNvSpPr/>
          <p:nvPr/>
        </p:nvSpPr>
        <p:spPr>
          <a:xfrm>
            <a:off x="7021916" y="5458829"/>
            <a:ext cx="4374796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Having a plan for when an AI system produces a harmful output; most organisations 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7021916" y="5611465"/>
            <a:ext cx="88299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currently do not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456828" y="6606610"/>
            <a:ext cx="4656820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Credo AI State of AI Governance 2026 | Deloitte State of AI in the Enterprise 2026 | axis-intelligence.com 2026</a:t>
            </a:r>
            <a:endParaRPr lang="en-US" sz="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411466" y="6308904"/>
            <a:ext cx="11749275" cy="548253"/>
          </a:xfrm>
          <a:prstGeom prst="rect">
            <a:avLst/>
          </a:prstGeom>
          <a:solidFill>
            <a:srgbClr val="C73A1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Text 5"/>
          <p:cNvSpPr/>
          <p:nvPr/>
        </p:nvSpPr>
        <p:spPr>
          <a:xfrm>
            <a:off x="593984" y="370966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593984" y="859176"/>
            <a:ext cx="3311076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DO WE GO FROM HERE?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93984" y="1247918"/>
            <a:ext cx="8322411" cy="6514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Three Priorities for Risk Professionals</a:t>
            </a:r>
            <a:endParaRPr lang="en-US" sz="3800" dirty="0"/>
          </a:p>
        </p:txBody>
      </p:sp>
      <p:sp>
        <p:nvSpPr>
          <p:cNvPr id="10" name="Text 8"/>
          <p:cNvSpPr/>
          <p:nvPr/>
        </p:nvSpPr>
        <p:spPr>
          <a:xfrm>
            <a:off x="594339" y="2072198"/>
            <a:ext cx="607981" cy="754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4400" dirty="0"/>
          </a:p>
        </p:txBody>
      </p:sp>
      <p:sp>
        <p:nvSpPr>
          <p:cNvPr id="11" name="Text 9"/>
          <p:cNvSpPr/>
          <p:nvPr/>
        </p:nvSpPr>
        <p:spPr>
          <a:xfrm>
            <a:off x="1508352" y="2094082"/>
            <a:ext cx="2397342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with visibility, not policy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1508352" y="2455876"/>
            <a:ext cx="1005858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cannot govern what you cannot see. Before writing another AI policy document, build an inventory of what AI systems are actually in use , including shadow AI. That 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1508352" y="2631194"/>
            <a:ext cx="1992789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your real governance baseline.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594339" y="3443751"/>
            <a:ext cx="635358" cy="754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4400" dirty="0"/>
          </a:p>
        </p:txBody>
      </p:sp>
      <p:sp>
        <p:nvSpPr>
          <p:cNvPr id="15" name="Text 13"/>
          <p:cNvSpPr/>
          <p:nvPr/>
        </p:nvSpPr>
        <p:spPr>
          <a:xfrm>
            <a:off x="1508352" y="3465634"/>
            <a:ext cx="2718407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Translate risk into board language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508352" y="3827428"/>
            <a:ext cx="10050254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 reporting technical metrics to people who do not read them. Frame AI risk the same way you frame any other business risk: what is the exposure, who owns it, and 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1508352" y="4002746"/>
            <a:ext cx="261148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decision do we need from you today?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594339" y="4815303"/>
            <a:ext cx="635917" cy="754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4400" dirty="0"/>
          </a:p>
        </p:txBody>
      </p:sp>
      <p:sp>
        <p:nvSpPr>
          <p:cNvPr id="19" name="Text 17"/>
          <p:cNvSpPr/>
          <p:nvPr/>
        </p:nvSpPr>
        <p:spPr>
          <a:xfrm>
            <a:off x="1508352" y="4837186"/>
            <a:ext cx="3566772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capability before the regulation arrives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1508352" y="5198981"/>
            <a:ext cx="981274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EU AI Act has teeth. More regulation is coming. Organisations that govern proactively choose how to implement. Those that wait inherit mandatory frameworks 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1508352" y="5374298"/>
            <a:ext cx="2400427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 without their context in mind.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593984" y="6135469"/>
            <a:ext cx="4629293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b="1" i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question for this panel is not whether AI governance matters.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93984" y="6325912"/>
            <a:ext cx="3951241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b="1" i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 is whether risk professionals are positioned to lead it.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593984" y="6509411"/>
            <a:ext cx="822210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411466" y="6308904"/>
            <a:ext cx="11749275" cy="548253"/>
          </a:xfrm>
          <a:prstGeom prst="rect">
            <a:avLst/>
          </a:prstGeom>
          <a:solidFill>
            <a:srgbClr val="C73A1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93984" y="1078642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2212598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3693951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5870071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6491658" y="1078642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6491658" y="2559995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6491658" y="4388731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6491658" y="5870071"/>
            <a:ext cx="5394404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612335" y="1645627"/>
            <a:ext cx="1521305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612335" y="1993366"/>
            <a:ext cx="266822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Shape 15"/>
          <p:cNvSpPr/>
          <p:nvPr/>
        </p:nvSpPr>
        <p:spPr>
          <a:xfrm>
            <a:off x="612335" y="2779583"/>
            <a:ext cx="465572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8" name="Shape 16"/>
          <p:cNvSpPr/>
          <p:nvPr/>
        </p:nvSpPr>
        <p:spPr>
          <a:xfrm>
            <a:off x="612335" y="3126966"/>
            <a:ext cx="2812939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9" name="Shape 17"/>
          <p:cNvSpPr/>
          <p:nvPr/>
        </p:nvSpPr>
        <p:spPr>
          <a:xfrm>
            <a:off x="612335" y="3474363"/>
            <a:ext cx="266822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0" name="Shape 18"/>
          <p:cNvSpPr/>
          <p:nvPr/>
        </p:nvSpPr>
        <p:spPr>
          <a:xfrm>
            <a:off x="612335" y="4260935"/>
            <a:ext cx="1521305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1" name="Shape 19"/>
          <p:cNvSpPr/>
          <p:nvPr/>
        </p:nvSpPr>
        <p:spPr>
          <a:xfrm>
            <a:off x="612335" y="4608319"/>
            <a:ext cx="299726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2" name="Shape 20"/>
          <p:cNvSpPr/>
          <p:nvPr/>
        </p:nvSpPr>
        <p:spPr>
          <a:xfrm>
            <a:off x="612335" y="4955703"/>
            <a:ext cx="1190114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3" name="Shape 21"/>
          <p:cNvSpPr/>
          <p:nvPr/>
        </p:nvSpPr>
        <p:spPr>
          <a:xfrm>
            <a:off x="612335" y="5303099"/>
            <a:ext cx="68973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4" name="Shape 22"/>
          <p:cNvSpPr/>
          <p:nvPr/>
        </p:nvSpPr>
        <p:spPr>
          <a:xfrm>
            <a:off x="612335" y="5650838"/>
            <a:ext cx="1588626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5" name="Shape 23"/>
          <p:cNvSpPr/>
          <p:nvPr/>
        </p:nvSpPr>
        <p:spPr>
          <a:xfrm>
            <a:off x="612335" y="6437055"/>
            <a:ext cx="266822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6" name="Shape 24"/>
          <p:cNvSpPr/>
          <p:nvPr/>
        </p:nvSpPr>
        <p:spPr>
          <a:xfrm>
            <a:off x="612335" y="6784439"/>
            <a:ext cx="3463080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7" name="Shape 25"/>
          <p:cNvSpPr/>
          <p:nvPr/>
        </p:nvSpPr>
        <p:spPr>
          <a:xfrm>
            <a:off x="6510009" y="1645627"/>
            <a:ext cx="465572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8" name="Shape 26"/>
          <p:cNvSpPr/>
          <p:nvPr/>
        </p:nvSpPr>
        <p:spPr>
          <a:xfrm>
            <a:off x="6510009" y="1993366"/>
            <a:ext cx="1234397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9" name="Shape 27"/>
          <p:cNvSpPr/>
          <p:nvPr/>
        </p:nvSpPr>
        <p:spPr>
          <a:xfrm>
            <a:off x="6510009" y="2340762"/>
            <a:ext cx="266822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0" name="Shape 28"/>
          <p:cNvSpPr/>
          <p:nvPr/>
        </p:nvSpPr>
        <p:spPr>
          <a:xfrm>
            <a:off x="6510009" y="3126966"/>
            <a:ext cx="689738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1" name="Shape 29"/>
          <p:cNvSpPr/>
          <p:nvPr/>
        </p:nvSpPr>
        <p:spPr>
          <a:xfrm>
            <a:off x="6510009" y="3474363"/>
            <a:ext cx="417442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2" name="Shape 30"/>
          <p:cNvSpPr/>
          <p:nvPr/>
        </p:nvSpPr>
        <p:spPr>
          <a:xfrm>
            <a:off x="6510009" y="3822102"/>
            <a:ext cx="5383254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3" name="Shape 31"/>
          <p:cNvSpPr/>
          <p:nvPr/>
        </p:nvSpPr>
        <p:spPr>
          <a:xfrm>
            <a:off x="6510009" y="3923622"/>
            <a:ext cx="1423747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4" name="Shape 32"/>
          <p:cNvSpPr/>
          <p:nvPr/>
        </p:nvSpPr>
        <p:spPr>
          <a:xfrm>
            <a:off x="6510009" y="4169498"/>
            <a:ext cx="3233409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5" name="Shape 33"/>
          <p:cNvSpPr/>
          <p:nvPr/>
        </p:nvSpPr>
        <p:spPr>
          <a:xfrm>
            <a:off x="6510009" y="4955703"/>
            <a:ext cx="2812939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6" name="Shape 34"/>
          <p:cNvSpPr/>
          <p:nvPr/>
        </p:nvSpPr>
        <p:spPr>
          <a:xfrm>
            <a:off x="6510009" y="5303099"/>
            <a:ext cx="2148765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7" name="Shape 35"/>
          <p:cNvSpPr/>
          <p:nvPr/>
        </p:nvSpPr>
        <p:spPr>
          <a:xfrm>
            <a:off x="6510009" y="5650838"/>
            <a:ext cx="299726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8" name="Shape 36"/>
          <p:cNvSpPr/>
          <p:nvPr/>
        </p:nvSpPr>
        <p:spPr>
          <a:xfrm>
            <a:off x="6510009" y="6437055"/>
            <a:ext cx="2181886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9" name="Shape 37"/>
          <p:cNvSpPr/>
          <p:nvPr/>
        </p:nvSpPr>
        <p:spPr>
          <a:xfrm>
            <a:off x="6510009" y="6784439"/>
            <a:ext cx="2997261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0" name="Text 38"/>
          <p:cNvSpPr/>
          <p:nvPr/>
        </p:nvSpPr>
        <p:spPr>
          <a:xfrm>
            <a:off x="593984" y="311788"/>
            <a:ext cx="657765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41" name="Text 39"/>
          <p:cNvSpPr/>
          <p:nvPr/>
        </p:nvSpPr>
        <p:spPr>
          <a:xfrm>
            <a:off x="2468438" y="302440"/>
            <a:ext cx="3219916" cy="48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References &amp; Sources</a:t>
            </a:r>
            <a:endParaRPr lang="en-US" sz="2800" dirty="0"/>
          </a:p>
        </p:txBody>
      </p:sp>
      <p:sp>
        <p:nvSpPr>
          <p:cNvPr id="42" name="Text 40"/>
          <p:cNvSpPr/>
          <p:nvPr/>
        </p:nvSpPr>
        <p:spPr>
          <a:xfrm>
            <a:off x="2468438" y="812973"/>
            <a:ext cx="3113771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URLs for all citations used across this presentation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593984" y="1196440"/>
            <a:ext cx="282078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2 — AI Governance Definition &amp; Maturity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6491658" y="1196440"/>
            <a:ext cx="1673982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7 — Gap 2: Shadow AI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12335" y="1397309"/>
            <a:ext cx="153798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 — What is AI Governance?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6510009" y="1397309"/>
            <a:ext cx="2280464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Adaptive Security — Shadow AI Examples 2026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612335" y="1559795"/>
            <a:ext cx="1574622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ibm.com/think/topics/ai-governance</a:t>
            </a:r>
            <a:endParaRPr lang="en-US" sz="800" dirty="0"/>
          </a:p>
        </p:txBody>
      </p:sp>
      <p:sp>
        <p:nvSpPr>
          <p:cNvPr id="48" name="Text 46"/>
          <p:cNvSpPr/>
          <p:nvPr/>
        </p:nvSpPr>
        <p:spPr>
          <a:xfrm>
            <a:off x="6510009" y="1559795"/>
            <a:ext cx="4703375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adaptivesecurity.com/blog/shadow-ai-examples-real-world-enterprise-incidents-risks-and-governance-strategies</a:t>
            </a:r>
            <a:endParaRPr lang="en-US" sz="800" dirty="0"/>
          </a:p>
        </p:txBody>
      </p:sp>
      <p:sp>
        <p:nvSpPr>
          <p:cNvPr id="49" name="Text 47"/>
          <p:cNvSpPr/>
          <p:nvPr/>
        </p:nvSpPr>
        <p:spPr>
          <a:xfrm>
            <a:off x="612335" y="1744705"/>
            <a:ext cx="239917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Economist Impact / AI Governance Statistics 2026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6510009" y="1744705"/>
            <a:ext cx="2406728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Optro — AI Oversight Gap / Shadow AI Stats 2026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612335" y="1907534"/>
            <a:ext cx="271977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evolvancemarketresearch.com/statistics/ai-governance-statistics</a:t>
            </a:r>
            <a:endParaRPr lang="en-US" sz="800" dirty="0"/>
          </a:p>
        </p:txBody>
      </p:sp>
      <p:sp>
        <p:nvSpPr>
          <p:cNvPr id="52" name="Text 50"/>
          <p:cNvSpPr/>
          <p:nvPr/>
        </p:nvSpPr>
        <p:spPr>
          <a:xfrm>
            <a:off x="6510009" y="1907534"/>
            <a:ext cx="1287320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optro.ai/blog/shadow-ai-stats</a:t>
            </a:r>
            <a:endParaRPr lang="en-US" sz="800" dirty="0"/>
          </a:p>
        </p:txBody>
      </p:sp>
      <p:sp>
        <p:nvSpPr>
          <p:cNvPr id="53" name="Text 51"/>
          <p:cNvSpPr/>
          <p:nvPr/>
        </p:nvSpPr>
        <p:spPr>
          <a:xfrm>
            <a:off x="6510009" y="2092445"/>
            <a:ext cx="188862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ISACA — AI Governance Statistics 2026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6510009" y="2254931"/>
            <a:ext cx="271977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evolvancemarketresearch.com/statistics/ai-governance-statistics</a:t>
            </a:r>
            <a:endParaRPr lang="en-US" sz="800" dirty="0"/>
          </a:p>
        </p:txBody>
      </p:sp>
      <p:sp>
        <p:nvSpPr>
          <p:cNvPr id="55" name="Text 53"/>
          <p:cNvSpPr/>
          <p:nvPr/>
        </p:nvSpPr>
        <p:spPr>
          <a:xfrm>
            <a:off x="593984" y="2330041"/>
            <a:ext cx="186458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3 — Scale of the Problem</a:t>
            </a:r>
            <a:endParaRPr lang="en-US" sz="900" dirty="0"/>
          </a:p>
        </p:txBody>
      </p:sp>
      <p:sp>
        <p:nvSpPr>
          <p:cNvPr id="56" name="Text 54"/>
          <p:cNvSpPr/>
          <p:nvPr/>
        </p:nvSpPr>
        <p:spPr>
          <a:xfrm>
            <a:off x="612335" y="2531278"/>
            <a:ext cx="181066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 Cost of Data Breach Report 2025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612335" y="2693751"/>
            <a:ext cx="4700837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newsroom.ibm.com/2025-07-30-ibm-report-13-of-organizations-reported-breaches-of-ai-models-or-applications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6491658" y="2677424"/>
            <a:ext cx="200240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8 — Case Study: Air Canada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612335" y="2878662"/>
            <a:ext cx="224795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 / S&amp;P Global — AI Governance 2026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6510009" y="2878662"/>
            <a:ext cx="228790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Moffatt v. Air Canada — CanLII 2024 BCCRT 149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612335" y="3041135"/>
            <a:ext cx="2862407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axis-intelligence.com/ai-transformation-is-a-problem-of-governance</a:t>
            </a:r>
            <a:endParaRPr lang="en-US" sz="800" dirty="0"/>
          </a:p>
        </p:txBody>
      </p:sp>
      <p:sp>
        <p:nvSpPr>
          <p:cNvPr id="62" name="Text 60"/>
          <p:cNvSpPr/>
          <p:nvPr/>
        </p:nvSpPr>
        <p:spPr>
          <a:xfrm>
            <a:off x="6510009" y="3041135"/>
            <a:ext cx="742258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canlii.ca/t/k2spq</a:t>
            </a:r>
            <a:endParaRPr lang="en-US" sz="800" dirty="0"/>
          </a:p>
        </p:txBody>
      </p:sp>
      <p:sp>
        <p:nvSpPr>
          <p:cNvPr id="63" name="Text 61"/>
          <p:cNvSpPr/>
          <p:nvPr/>
        </p:nvSpPr>
        <p:spPr>
          <a:xfrm>
            <a:off x="612335" y="3226045"/>
            <a:ext cx="2150879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Economist Impact / Aon — AI Statistics 2026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6510009" y="3226045"/>
            <a:ext cx="2147674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— Air Canada Chatbot Case Feb 2024</a:t>
            </a:r>
            <a:endParaRPr lang="en-US" sz="900" dirty="0"/>
          </a:p>
        </p:txBody>
      </p:sp>
      <p:sp>
        <p:nvSpPr>
          <p:cNvPr id="65" name="Text 63"/>
          <p:cNvSpPr/>
          <p:nvPr/>
        </p:nvSpPr>
        <p:spPr>
          <a:xfrm>
            <a:off x="612335" y="3388531"/>
            <a:ext cx="271977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evolvancemarketresearch.com/statistics/ai-governance-statistics</a:t>
            </a:r>
            <a:endParaRPr lang="en-US" sz="800" dirty="0"/>
          </a:p>
        </p:txBody>
      </p:sp>
      <p:sp>
        <p:nvSpPr>
          <p:cNvPr id="66" name="Text 64"/>
          <p:cNvSpPr/>
          <p:nvPr/>
        </p:nvSpPr>
        <p:spPr>
          <a:xfrm>
            <a:off x="6510009" y="3388531"/>
            <a:ext cx="422298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forbes.com/sites/marisagarcia/2024/02/19/what-air-canada-lost-in-remarkable-lying-ai-chatbot-case</a:t>
            </a:r>
            <a:endParaRPr lang="en-US" sz="800" dirty="0"/>
          </a:p>
        </p:txBody>
      </p:sp>
      <p:sp>
        <p:nvSpPr>
          <p:cNvPr id="67" name="Text 65"/>
          <p:cNvSpPr/>
          <p:nvPr/>
        </p:nvSpPr>
        <p:spPr>
          <a:xfrm>
            <a:off x="6510009" y="3573442"/>
            <a:ext cx="2322018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American Bar Association — AI Chatbot Liability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6510009" y="3736271"/>
            <a:ext cx="5430260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americanbar.org/groups/business_law/resources/business-law-today/2024-february/bc-tribunal-confirms-companies-remain-liabl</a:t>
            </a:r>
            <a:endParaRPr lang="en-US" sz="800" dirty="0"/>
          </a:p>
        </p:txBody>
      </p:sp>
      <p:sp>
        <p:nvSpPr>
          <p:cNvPr id="69" name="Text 67"/>
          <p:cNvSpPr/>
          <p:nvPr/>
        </p:nvSpPr>
        <p:spPr>
          <a:xfrm>
            <a:off x="593984" y="3811393"/>
            <a:ext cx="207864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4 — Gap Framework Diagram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6510009" y="3837791"/>
            <a:ext cx="1477772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e-information-provided-ai-chatbot</a:t>
            </a:r>
            <a:endParaRPr lang="en-US" sz="800" dirty="0"/>
          </a:p>
        </p:txBody>
      </p:sp>
      <p:sp>
        <p:nvSpPr>
          <p:cNvPr id="71" name="Text 69"/>
          <p:cNvSpPr/>
          <p:nvPr/>
        </p:nvSpPr>
        <p:spPr>
          <a:xfrm>
            <a:off x="6510009" y="3921181"/>
            <a:ext cx="2112416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CMSWire — Air Canada AI Chatbot Analysis</a:t>
            </a:r>
            <a:endParaRPr lang="en-US" sz="900" dirty="0"/>
          </a:p>
        </p:txBody>
      </p:sp>
      <p:sp>
        <p:nvSpPr>
          <p:cNvPr id="72" name="Text 70"/>
          <p:cNvSpPr/>
          <p:nvPr/>
        </p:nvSpPr>
        <p:spPr>
          <a:xfrm>
            <a:off x="612335" y="4012618"/>
            <a:ext cx="1663679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 — AI Governance Framework</a:t>
            </a:r>
            <a:endParaRPr lang="en-US" sz="900" dirty="0"/>
          </a:p>
        </p:txBody>
      </p:sp>
      <p:sp>
        <p:nvSpPr>
          <p:cNvPr id="73" name="Text 71"/>
          <p:cNvSpPr/>
          <p:nvPr/>
        </p:nvSpPr>
        <p:spPr>
          <a:xfrm>
            <a:off x="6510009" y="4083667"/>
            <a:ext cx="328341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cmswire.com/customer-experience/exploring-air-canadas-ai-chatbot-dilemma</a:t>
            </a:r>
            <a:endParaRPr lang="en-US" sz="800" dirty="0"/>
          </a:p>
        </p:txBody>
      </p:sp>
      <p:sp>
        <p:nvSpPr>
          <p:cNvPr id="74" name="Text 72"/>
          <p:cNvSpPr/>
          <p:nvPr/>
        </p:nvSpPr>
        <p:spPr>
          <a:xfrm>
            <a:off x="612335" y="4175104"/>
            <a:ext cx="1574622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ibm.com/think/topics/ai-governance</a:t>
            </a:r>
            <a:endParaRPr lang="en-US" sz="800" dirty="0"/>
          </a:p>
        </p:txBody>
      </p:sp>
      <p:sp>
        <p:nvSpPr>
          <p:cNvPr id="75" name="Text 73"/>
          <p:cNvSpPr/>
          <p:nvPr/>
        </p:nvSpPr>
        <p:spPr>
          <a:xfrm>
            <a:off x="612335" y="4360014"/>
            <a:ext cx="2019578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in the Enterprise 2026</a:t>
            </a:r>
            <a:endParaRPr lang="en-US" sz="900" dirty="0"/>
          </a:p>
        </p:txBody>
      </p:sp>
      <p:sp>
        <p:nvSpPr>
          <p:cNvPr id="76" name="Text 74"/>
          <p:cNvSpPr/>
          <p:nvPr/>
        </p:nvSpPr>
        <p:spPr>
          <a:xfrm>
            <a:off x="612335" y="4522488"/>
            <a:ext cx="304768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deloitte.com/cy/en/about/press-room/state-of-ai-in-the-enterprise.html</a:t>
            </a:r>
            <a:endParaRPr lang="en-US" sz="800" dirty="0"/>
          </a:p>
        </p:txBody>
      </p:sp>
      <p:sp>
        <p:nvSpPr>
          <p:cNvPr id="77" name="Text 75"/>
          <p:cNvSpPr/>
          <p:nvPr/>
        </p:nvSpPr>
        <p:spPr>
          <a:xfrm>
            <a:off x="6491658" y="4506161"/>
            <a:ext cx="2441872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9 — Gap 3: Board Language Barrier</a:t>
            </a:r>
            <a:endParaRPr lang="en-US" sz="900" dirty="0"/>
          </a:p>
        </p:txBody>
      </p:sp>
      <p:sp>
        <p:nvSpPr>
          <p:cNvPr id="78" name="Text 76"/>
          <p:cNvSpPr/>
          <p:nvPr/>
        </p:nvSpPr>
        <p:spPr>
          <a:xfrm>
            <a:off x="612335" y="4707398"/>
            <a:ext cx="1873509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 — AI Incident Database #768</a:t>
            </a:r>
            <a:endParaRPr lang="en-US" sz="900" dirty="0"/>
          </a:p>
        </p:txBody>
      </p:sp>
      <p:sp>
        <p:nvSpPr>
          <p:cNvPr id="79" name="Text 77"/>
          <p:cNvSpPr/>
          <p:nvPr/>
        </p:nvSpPr>
        <p:spPr>
          <a:xfrm>
            <a:off x="6510009" y="4707398"/>
            <a:ext cx="237490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NACD / McKinsey / Deloitte — Board AI Statistics</a:t>
            </a:r>
            <a:endParaRPr lang="en-US" sz="900" dirty="0"/>
          </a:p>
        </p:txBody>
      </p:sp>
      <p:sp>
        <p:nvSpPr>
          <p:cNvPr id="80" name="Text 78"/>
          <p:cNvSpPr/>
          <p:nvPr/>
        </p:nvSpPr>
        <p:spPr>
          <a:xfrm>
            <a:off x="612335" y="4869871"/>
            <a:ext cx="1242753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incidentdatabase.ai/cite/768</a:t>
            </a:r>
            <a:endParaRPr lang="en-US" sz="800" dirty="0"/>
          </a:p>
        </p:txBody>
      </p:sp>
      <p:sp>
        <p:nvSpPr>
          <p:cNvPr id="81" name="Text 79"/>
          <p:cNvSpPr/>
          <p:nvPr/>
        </p:nvSpPr>
        <p:spPr>
          <a:xfrm>
            <a:off x="6510009" y="4869871"/>
            <a:ext cx="2862407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axis-intelligence.com/ai-transformation-is-a-problem-of-governance</a:t>
            </a:r>
            <a:endParaRPr lang="en-US" sz="800" dirty="0"/>
          </a:p>
        </p:txBody>
      </p:sp>
      <p:sp>
        <p:nvSpPr>
          <p:cNvPr id="82" name="Text 80"/>
          <p:cNvSpPr/>
          <p:nvPr/>
        </p:nvSpPr>
        <p:spPr>
          <a:xfrm>
            <a:off x="612335" y="5054782"/>
            <a:ext cx="1801162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— CanLII 2024 BCCRT 149</a:t>
            </a:r>
            <a:endParaRPr lang="en-US" sz="900" dirty="0"/>
          </a:p>
        </p:txBody>
      </p:sp>
      <p:sp>
        <p:nvSpPr>
          <p:cNvPr id="83" name="Text 81"/>
          <p:cNvSpPr/>
          <p:nvPr/>
        </p:nvSpPr>
        <p:spPr>
          <a:xfrm>
            <a:off x="6510009" y="5054782"/>
            <a:ext cx="2286416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WTW / Tyson Martin — AI Governance Failures</a:t>
            </a:r>
            <a:endParaRPr lang="en-US" sz="900" dirty="0"/>
          </a:p>
        </p:txBody>
      </p:sp>
      <p:sp>
        <p:nvSpPr>
          <p:cNvPr id="84" name="Text 82"/>
          <p:cNvSpPr/>
          <p:nvPr/>
        </p:nvSpPr>
        <p:spPr>
          <a:xfrm>
            <a:off x="612335" y="5217268"/>
            <a:ext cx="742258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canlii.ca/t/k2spq</a:t>
            </a:r>
            <a:endParaRPr lang="en-US" sz="800" dirty="0"/>
          </a:p>
        </p:txBody>
      </p:sp>
      <p:sp>
        <p:nvSpPr>
          <p:cNvPr id="85" name="Text 83"/>
          <p:cNvSpPr/>
          <p:nvPr/>
        </p:nvSpPr>
        <p:spPr>
          <a:xfrm>
            <a:off x="6510009" y="5217268"/>
            <a:ext cx="2200089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tysonmartin.com/feeds/blog/ai-governance-failures</a:t>
            </a:r>
            <a:endParaRPr lang="en-US" sz="800" dirty="0"/>
          </a:p>
        </p:txBody>
      </p:sp>
      <p:sp>
        <p:nvSpPr>
          <p:cNvPr id="86" name="Text 84"/>
          <p:cNvSpPr/>
          <p:nvPr/>
        </p:nvSpPr>
        <p:spPr>
          <a:xfrm>
            <a:off x="612335" y="5402178"/>
            <a:ext cx="188106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MS Copilot — OECD AI Incident Report</a:t>
            </a:r>
            <a:endParaRPr lang="en-US" sz="900" dirty="0"/>
          </a:p>
        </p:txBody>
      </p:sp>
      <p:sp>
        <p:nvSpPr>
          <p:cNvPr id="87" name="Text 85"/>
          <p:cNvSpPr/>
          <p:nvPr/>
        </p:nvSpPr>
        <p:spPr>
          <a:xfrm>
            <a:off x="6510009" y="5402178"/>
            <a:ext cx="2019578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in the Enterprise 2026</a:t>
            </a:r>
            <a:endParaRPr lang="en-US" sz="900" dirty="0"/>
          </a:p>
        </p:txBody>
      </p:sp>
      <p:sp>
        <p:nvSpPr>
          <p:cNvPr id="88" name="Text 86"/>
          <p:cNvSpPr/>
          <p:nvPr/>
        </p:nvSpPr>
        <p:spPr>
          <a:xfrm>
            <a:off x="612335" y="5565007"/>
            <a:ext cx="1640407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oecd.ai/en/incidents/2025-02-25-41f7</a:t>
            </a:r>
            <a:endParaRPr lang="en-US" sz="800" dirty="0"/>
          </a:p>
        </p:txBody>
      </p:sp>
      <p:sp>
        <p:nvSpPr>
          <p:cNvPr id="89" name="Text 87"/>
          <p:cNvSpPr/>
          <p:nvPr/>
        </p:nvSpPr>
        <p:spPr>
          <a:xfrm>
            <a:off x="6510009" y="5565007"/>
            <a:ext cx="304768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deloitte.com/cy/en/about/press-room/state-of-ai-in-the-enterprise.html</a:t>
            </a:r>
            <a:endParaRPr lang="en-US" sz="800" dirty="0"/>
          </a:p>
        </p:txBody>
      </p:sp>
      <p:sp>
        <p:nvSpPr>
          <p:cNvPr id="90" name="Text 88"/>
          <p:cNvSpPr/>
          <p:nvPr/>
        </p:nvSpPr>
        <p:spPr>
          <a:xfrm>
            <a:off x="593984" y="5987513"/>
            <a:ext cx="2360824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5 — Gap 1: No True Measurement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6491658" y="5987513"/>
            <a:ext cx="1959136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10 — Gap 4: Risk Expertise</a:t>
            </a:r>
            <a:endParaRPr lang="en-US" sz="900" dirty="0"/>
          </a:p>
        </p:txBody>
      </p:sp>
      <p:sp>
        <p:nvSpPr>
          <p:cNvPr id="92" name="Text 90"/>
          <p:cNvSpPr/>
          <p:nvPr/>
        </p:nvSpPr>
        <p:spPr>
          <a:xfrm>
            <a:off x="612335" y="6188750"/>
            <a:ext cx="224223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 / Deloitte / McKinsey — AI Statistics 2026</a:t>
            </a:r>
            <a:endParaRPr lang="en-US" sz="900" dirty="0"/>
          </a:p>
        </p:txBody>
      </p:sp>
      <p:sp>
        <p:nvSpPr>
          <p:cNvPr id="93" name="Text 91"/>
          <p:cNvSpPr/>
          <p:nvPr/>
        </p:nvSpPr>
        <p:spPr>
          <a:xfrm>
            <a:off x="6510009" y="6188750"/>
            <a:ext cx="196154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Credo AI — State of AI Governance 2026</a:t>
            </a:r>
            <a:endParaRPr lang="en-US" sz="900" dirty="0"/>
          </a:p>
        </p:txBody>
      </p:sp>
      <p:sp>
        <p:nvSpPr>
          <p:cNvPr id="94" name="Text 92"/>
          <p:cNvSpPr/>
          <p:nvPr/>
        </p:nvSpPr>
        <p:spPr>
          <a:xfrm>
            <a:off x="612335" y="6351224"/>
            <a:ext cx="271977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evolvancemarketresearch.com/statistics/ai-governance-statistics</a:t>
            </a:r>
            <a:endParaRPr lang="en-US" sz="800" dirty="0"/>
          </a:p>
        </p:txBody>
      </p:sp>
      <p:sp>
        <p:nvSpPr>
          <p:cNvPr id="95" name="Text 93"/>
          <p:cNvSpPr/>
          <p:nvPr/>
        </p:nvSpPr>
        <p:spPr>
          <a:xfrm>
            <a:off x="6510009" y="6351224"/>
            <a:ext cx="2232474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credo.ai/downloadsopen/the-state-of-ai-governance</a:t>
            </a:r>
            <a:endParaRPr lang="en-US" sz="800" dirty="0"/>
          </a:p>
        </p:txBody>
      </p:sp>
      <p:sp>
        <p:nvSpPr>
          <p:cNvPr id="96" name="Text 94"/>
          <p:cNvSpPr/>
          <p:nvPr/>
        </p:nvSpPr>
        <p:spPr>
          <a:xfrm>
            <a:off x="593984" y="6509411"/>
            <a:ext cx="822210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  <p:sp>
        <p:nvSpPr>
          <p:cNvPr id="97" name="Text 95"/>
          <p:cNvSpPr/>
          <p:nvPr/>
        </p:nvSpPr>
        <p:spPr>
          <a:xfrm>
            <a:off x="612335" y="6536134"/>
            <a:ext cx="185015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Aligne.ai — AI Governance Crisis 2025</a:t>
            </a:r>
            <a:endParaRPr lang="en-US" sz="900" dirty="0"/>
          </a:p>
        </p:txBody>
      </p:sp>
      <p:sp>
        <p:nvSpPr>
          <p:cNvPr id="98" name="Text 96"/>
          <p:cNvSpPr/>
          <p:nvPr/>
        </p:nvSpPr>
        <p:spPr>
          <a:xfrm>
            <a:off x="6510009" y="6536134"/>
            <a:ext cx="2019578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in the Enterprise 2026</a:t>
            </a:r>
            <a:endParaRPr lang="en-US" sz="900" dirty="0"/>
          </a:p>
        </p:txBody>
      </p:sp>
      <p:sp>
        <p:nvSpPr>
          <p:cNvPr id="99" name="Text 97"/>
          <p:cNvSpPr/>
          <p:nvPr/>
        </p:nvSpPr>
        <p:spPr>
          <a:xfrm>
            <a:off x="612335" y="6698608"/>
            <a:ext cx="3512238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aligne.ai/blog-posts/the-ai-governance-crisis-every-executive-must-address-in-2025</a:t>
            </a:r>
            <a:endParaRPr lang="en-US" sz="800" dirty="0"/>
          </a:p>
        </p:txBody>
      </p:sp>
      <p:sp>
        <p:nvSpPr>
          <p:cNvPr id="100" name="Text 98"/>
          <p:cNvSpPr/>
          <p:nvPr/>
        </p:nvSpPr>
        <p:spPr>
          <a:xfrm>
            <a:off x="6510009" y="6698608"/>
            <a:ext cx="3047681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deloitte.com/cy/en/about/press-room/state-of-ai-in-the-enterprise.html</a:t>
            </a:r>
            <a:endParaRPr lang="en-US" sz="800" dirty="0"/>
          </a:p>
        </p:txBody>
      </p:sp>
      <p:sp>
        <p:nvSpPr>
          <p:cNvPr id="101" name="Text 99"/>
          <p:cNvSpPr/>
          <p:nvPr/>
        </p:nvSpPr>
        <p:spPr>
          <a:xfrm>
            <a:off x="6510009" y="6883518"/>
            <a:ext cx="1931204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Axis Intelligence — AI Governance 2026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658318" y="5560359"/>
            <a:ext cx="8875059" cy="365760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57696" y="4428117"/>
            <a:ext cx="1730636" cy="29584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Text 4"/>
          <p:cNvSpPr/>
          <p:nvPr/>
        </p:nvSpPr>
        <p:spPr>
          <a:xfrm>
            <a:off x="2057728" y="1359505"/>
            <a:ext cx="644420" cy="251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465" dirty="0"/>
          </a:p>
        </p:txBody>
      </p:sp>
      <p:sp>
        <p:nvSpPr>
          <p:cNvPr id="7" name="Text 5"/>
          <p:cNvSpPr/>
          <p:nvPr/>
        </p:nvSpPr>
        <p:spPr>
          <a:xfrm>
            <a:off x="2057696" y="2014025"/>
            <a:ext cx="1298018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1, CONTINUED</a:t>
            </a:r>
            <a:endParaRPr lang="en-US" sz="1015" dirty="0"/>
          </a:p>
        </p:txBody>
      </p:sp>
      <p:sp>
        <p:nvSpPr>
          <p:cNvPr id="8" name="Text 6"/>
          <p:cNvSpPr/>
          <p:nvPr/>
        </p:nvSpPr>
        <p:spPr>
          <a:xfrm>
            <a:off x="2023956" y="2468033"/>
            <a:ext cx="4216063" cy="67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926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Measuring AI Risk</a:t>
            </a:r>
            <a:endParaRPr lang="en-US" sz="3926" dirty="0"/>
          </a:p>
        </p:txBody>
      </p:sp>
      <p:sp>
        <p:nvSpPr>
          <p:cNvPr id="9" name="Text 7"/>
          <p:cNvSpPr/>
          <p:nvPr/>
        </p:nvSpPr>
        <p:spPr>
          <a:xfrm>
            <a:off x="2023956" y="3078484"/>
            <a:ext cx="2660540" cy="67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926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&amp; Adoption</a:t>
            </a:r>
            <a:endParaRPr lang="en-US" sz="3926" dirty="0"/>
          </a:p>
        </p:txBody>
      </p:sp>
      <p:sp>
        <p:nvSpPr>
          <p:cNvPr id="10" name="Text 8"/>
          <p:cNvSpPr/>
          <p:nvPr/>
        </p:nvSpPr>
        <p:spPr>
          <a:xfrm>
            <a:off x="2057725" y="4014572"/>
            <a:ext cx="5562140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dirty="0">
                <a:solidFill>
                  <a:srgbClr val="CFCFC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Eight metrics that replace a claimed governance framework with one that actually operates.</a:t>
            </a:r>
            <a:endParaRPr lang="en-US" sz="1165" dirty="0"/>
          </a:p>
        </p:txBody>
      </p:sp>
      <p:sp>
        <p:nvSpPr>
          <p:cNvPr id="11" name="Text 9"/>
          <p:cNvSpPr/>
          <p:nvPr/>
        </p:nvSpPr>
        <p:spPr>
          <a:xfrm>
            <a:off x="2057671" y="4619291"/>
            <a:ext cx="2211994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AFAF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Risk Management Panel  |  2026</a:t>
            </a:r>
            <a:endParaRPr lang="en-US" sz="838" dirty="0"/>
          </a:p>
        </p:txBody>
      </p:sp>
      <p:sp>
        <p:nvSpPr>
          <p:cNvPr id="12" name="Text 10"/>
          <p:cNvSpPr/>
          <p:nvPr/>
        </p:nvSpPr>
        <p:spPr>
          <a:xfrm>
            <a:off x="2057671" y="4818248"/>
            <a:ext cx="2034694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AFAF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Chris Hawksworth  |  Founder &amp; CEO, Speculo</a:t>
            </a:r>
            <a:endParaRPr lang="en-US" sz="838" dirty="0"/>
          </a:p>
        </p:txBody>
      </p:sp>
      <p:sp>
        <p:nvSpPr>
          <p:cNvPr id="13" name="Text 11"/>
          <p:cNvSpPr/>
          <p:nvPr/>
        </p:nvSpPr>
        <p:spPr>
          <a:xfrm>
            <a:off x="2057673" y="5722155"/>
            <a:ext cx="614390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803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212041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110305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4008568"/>
            <a:ext cx="94129" cy="94130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3589327" y="1144680"/>
            <a:ext cx="2500818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Inventory &amp; Risk Tiering</a:t>
            </a:r>
            <a:endParaRPr lang="en-US" sz="1747" dirty="0"/>
          </a:p>
        </p:txBody>
      </p:sp>
      <p:sp>
        <p:nvSpPr>
          <p:cNvPr id="10" name="Text 8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77867" y="1788525"/>
            <a:ext cx="303617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CAN'T MEASURE WHAT YOU HAVEN'T FOUND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2290314" y="2160409"/>
            <a:ext cx="1287418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Inventory coverage %</a:t>
            </a:r>
            <a:endParaRPr lang="en-US" sz="1094" dirty="0"/>
          </a:p>
        </p:txBody>
      </p:sp>
      <p:sp>
        <p:nvSpPr>
          <p:cNvPr id="13" name="Text 11"/>
          <p:cNvSpPr/>
          <p:nvPr/>
        </p:nvSpPr>
        <p:spPr>
          <a:xfrm>
            <a:off x="7416321" y="2259324"/>
            <a:ext cx="1668728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NUMBER THAT MATTERS</a:t>
            </a:r>
            <a:endParaRPr lang="en-US" sz="838" dirty="0"/>
          </a:p>
        </p:txBody>
      </p:sp>
      <p:sp>
        <p:nvSpPr>
          <p:cNvPr id="14" name="Text 12"/>
          <p:cNvSpPr/>
          <p:nvPr/>
        </p:nvSpPr>
        <p:spPr>
          <a:xfrm>
            <a:off x="2290352" y="2378829"/>
            <a:ext cx="370482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system --build, buy, embedded in SaaS --documented and classified.</a:t>
            </a:r>
            <a:endParaRPr lang="en-US" sz="909" dirty="0"/>
          </a:p>
        </p:txBody>
      </p:sp>
      <p:sp>
        <p:nvSpPr>
          <p:cNvPr id="15" name="Text 13"/>
          <p:cNvSpPr/>
          <p:nvPr/>
        </p:nvSpPr>
        <p:spPr>
          <a:xfrm>
            <a:off x="7416394" y="2507067"/>
            <a:ext cx="1560560" cy="6247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44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5–15%</a:t>
            </a:r>
            <a:endParaRPr lang="en-US" sz="3644" dirty="0"/>
          </a:p>
        </p:txBody>
      </p:sp>
      <p:sp>
        <p:nvSpPr>
          <p:cNvPr id="16" name="Text 14"/>
          <p:cNvSpPr/>
          <p:nvPr/>
        </p:nvSpPr>
        <p:spPr>
          <a:xfrm>
            <a:off x="2290314" y="3058661"/>
            <a:ext cx="2123156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High-risk systems under governance</a:t>
            </a:r>
            <a:endParaRPr lang="en-US" sz="1094" dirty="0"/>
          </a:p>
        </p:txBody>
      </p:sp>
      <p:sp>
        <p:nvSpPr>
          <p:cNvPr id="17" name="Text 15"/>
          <p:cNvSpPr/>
          <p:nvPr/>
        </p:nvSpPr>
        <p:spPr>
          <a:xfrm>
            <a:off x="7416318" y="3131872"/>
            <a:ext cx="250027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AI applications on the EU market were estimated </a:t>
            </a:r>
            <a:endParaRPr lang="en-US" sz="909" dirty="0"/>
          </a:p>
        </p:txBody>
      </p:sp>
      <p:sp>
        <p:nvSpPr>
          <p:cNvPr id="18" name="Text 16"/>
          <p:cNvSpPr/>
          <p:nvPr/>
        </p:nvSpPr>
        <p:spPr>
          <a:xfrm>
            <a:off x="2290352" y="3278460"/>
            <a:ext cx="421944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those classified high-risk: owner assigned, assessment done, performance monitored.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416318" y="3291899"/>
            <a:ext cx="231408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high-risk by the European Commission's own 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450564"/>
            <a:ext cx="243551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2021 impact assessment. Most organisations have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610612"/>
            <a:ext cx="242973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run the classification to find out where they 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7416318" y="3769284"/>
            <a:ext cx="19618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sit.</a:t>
            </a:r>
            <a:endParaRPr lang="en-US" sz="909" dirty="0"/>
          </a:p>
        </p:txBody>
      </p:sp>
      <p:sp>
        <p:nvSpPr>
          <p:cNvPr id="23" name="Text 21"/>
          <p:cNvSpPr/>
          <p:nvPr/>
        </p:nvSpPr>
        <p:spPr>
          <a:xfrm>
            <a:off x="2290314" y="3958266"/>
            <a:ext cx="1680356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assessments completed</a:t>
            </a:r>
            <a:endParaRPr lang="en-US" sz="1094" dirty="0"/>
          </a:p>
        </p:txBody>
      </p:sp>
      <p:sp>
        <p:nvSpPr>
          <p:cNvPr id="24" name="Text 22"/>
          <p:cNvSpPr/>
          <p:nvPr/>
        </p:nvSpPr>
        <p:spPr>
          <a:xfrm>
            <a:off x="2290352" y="4176693"/>
            <a:ext cx="377652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of live AI use cases assessed. Every unassessed one is unquantified exposure.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2077858" y="5713086"/>
            <a:ext cx="4826911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European Commission (2021) AI Act impact assessment, via Bruegel Policy Brief 2026 | agility-at-scale.com AI Registers &amp; Inventories</a:t>
            </a:r>
            <a:endParaRPr lang="en-US" sz="653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9634" y="287384"/>
            <a:ext cx="10193743" cy="5638736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144806"/>
            <a:ext cx="94129" cy="94129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2911288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3676426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2077866" y="4441563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Text 8"/>
          <p:cNvSpPr/>
          <p:nvPr/>
        </p:nvSpPr>
        <p:spPr>
          <a:xfrm>
            <a:off x="3589327" y="1144680"/>
            <a:ext cx="1930376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AI Exposure</a:t>
            </a:r>
            <a:endParaRPr lang="en-US" sz="1747" dirty="0"/>
          </a:p>
        </p:txBody>
      </p:sp>
      <p:sp>
        <p:nvSpPr>
          <p:cNvPr id="11" name="Text 9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2" name="Text 10"/>
          <p:cNvSpPr/>
          <p:nvPr/>
        </p:nvSpPr>
        <p:spPr>
          <a:xfrm>
            <a:off x="2077867" y="1788525"/>
            <a:ext cx="369950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UNGOVERNED ADOPTION IS THE NORM, NOT THE EXCEPTION</a:t>
            </a:r>
            <a:endParaRPr lang="en-US" sz="909" dirty="0"/>
          </a:p>
        </p:txBody>
      </p:sp>
      <p:sp>
        <p:nvSpPr>
          <p:cNvPr id="13" name="Text 11"/>
          <p:cNvSpPr/>
          <p:nvPr/>
        </p:nvSpPr>
        <p:spPr>
          <a:xfrm>
            <a:off x="2290314" y="2094538"/>
            <a:ext cx="1874401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Sanctioned : unsanctioned ratio</a:t>
            </a:r>
            <a:endParaRPr lang="en-US" sz="1094" dirty="0"/>
          </a:p>
        </p:txBody>
      </p:sp>
      <p:sp>
        <p:nvSpPr>
          <p:cNvPr id="14" name="Text 12"/>
          <p:cNvSpPr/>
          <p:nvPr/>
        </p:nvSpPr>
        <p:spPr>
          <a:xfrm>
            <a:off x="7416321" y="2259324"/>
            <a:ext cx="1969681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METRIC THAT MATTERS MOST</a:t>
            </a:r>
            <a:endParaRPr lang="en-US" sz="838" dirty="0"/>
          </a:p>
        </p:txBody>
      </p:sp>
      <p:sp>
        <p:nvSpPr>
          <p:cNvPr id="15" name="Text 13"/>
          <p:cNvSpPr/>
          <p:nvPr/>
        </p:nvSpPr>
        <p:spPr>
          <a:xfrm>
            <a:off x="2290352" y="2312933"/>
            <a:ext cx="324224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governance gaining or losing ground --tracked monthly, not once.</a:t>
            </a:r>
            <a:endParaRPr lang="en-US" sz="909" dirty="0"/>
          </a:p>
        </p:txBody>
      </p:sp>
      <p:sp>
        <p:nvSpPr>
          <p:cNvPr id="16" name="Text 14"/>
          <p:cNvSpPr/>
          <p:nvPr/>
        </p:nvSpPr>
        <p:spPr>
          <a:xfrm>
            <a:off x="7416424" y="2480752"/>
            <a:ext cx="1430796" cy="399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329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Ratio,</a:t>
            </a:r>
            <a:endParaRPr lang="en-US" sz="2329" dirty="0"/>
          </a:p>
        </p:txBody>
      </p:sp>
      <p:sp>
        <p:nvSpPr>
          <p:cNvPr id="17" name="Text 15"/>
          <p:cNvSpPr/>
          <p:nvPr/>
        </p:nvSpPr>
        <p:spPr>
          <a:xfrm>
            <a:off x="7416424" y="2835812"/>
            <a:ext cx="1902358" cy="399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329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Not the Count</a:t>
            </a:r>
            <a:endParaRPr lang="en-US" sz="2329" dirty="0"/>
          </a:p>
        </p:txBody>
      </p:sp>
      <p:sp>
        <p:nvSpPr>
          <p:cNvPr id="18" name="Text 16"/>
          <p:cNvSpPr/>
          <p:nvPr/>
        </p:nvSpPr>
        <p:spPr>
          <a:xfrm>
            <a:off x="2290314" y="2859628"/>
            <a:ext cx="185487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Tools detected vs. approved list</a:t>
            </a:r>
            <a:endParaRPr lang="en-US" sz="1094" dirty="0"/>
          </a:p>
        </p:txBody>
      </p:sp>
      <p:sp>
        <p:nvSpPr>
          <p:cNvPr id="19" name="Text 17"/>
          <p:cNvSpPr/>
          <p:nvPr/>
        </p:nvSpPr>
        <p:spPr>
          <a:xfrm>
            <a:off x="2290352" y="3078059"/>
            <a:ext cx="277967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discoveries per month, not a static cumulative count.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464010"/>
            <a:ext cx="229674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"We found 40 unapproved tools" is a snapshot.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2290314" y="3624785"/>
            <a:ext cx="2039084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Sensitive-data incidents prevented</a:t>
            </a:r>
            <a:endParaRPr lang="en-US" sz="1094" dirty="0"/>
          </a:p>
        </p:txBody>
      </p:sp>
      <p:sp>
        <p:nvSpPr>
          <p:cNvPr id="22" name="Text 20"/>
          <p:cNvSpPr/>
          <p:nvPr/>
        </p:nvSpPr>
        <p:spPr>
          <a:xfrm>
            <a:off x="7416318" y="3624023"/>
            <a:ext cx="255578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Sanctioned-to-unsanctioned usage, tracked monthly, </a:t>
            </a:r>
            <a:endParaRPr lang="en-US" sz="909" dirty="0"/>
          </a:p>
        </p:txBody>
      </p:sp>
      <p:sp>
        <p:nvSpPr>
          <p:cNvPr id="23" name="Text 21"/>
          <p:cNvSpPr/>
          <p:nvPr/>
        </p:nvSpPr>
        <p:spPr>
          <a:xfrm>
            <a:off x="7416318" y="3782695"/>
            <a:ext cx="232796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one number that tells you whether you're 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2290352" y="3843256"/>
            <a:ext cx="299477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Blocked before credentials, PII or source code left the building.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7416318" y="3942744"/>
            <a:ext cx="45522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winning.</a:t>
            </a:r>
            <a:endParaRPr lang="en-US" sz="909" dirty="0"/>
          </a:p>
        </p:txBody>
      </p:sp>
      <p:sp>
        <p:nvSpPr>
          <p:cNvPr id="26" name="Text 24"/>
          <p:cNvSpPr/>
          <p:nvPr/>
        </p:nvSpPr>
        <p:spPr>
          <a:xfrm>
            <a:off x="2290314" y="4389960"/>
            <a:ext cx="18978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Department-level concentration</a:t>
            </a:r>
            <a:endParaRPr lang="en-US" sz="1094" dirty="0"/>
          </a:p>
        </p:txBody>
      </p:sp>
      <p:sp>
        <p:nvSpPr>
          <p:cNvPr id="27" name="Text 25"/>
          <p:cNvSpPr/>
          <p:nvPr/>
        </p:nvSpPr>
        <p:spPr>
          <a:xfrm>
            <a:off x="2290352" y="4609723"/>
            <a:ext cx="304912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exposure is heaviest --so a business owner can act on it.</a:t>
            </a:r>
            <a:endParaRPr lang="en-US" sz="909" dirty="0"/>
          </a:p>
        </p:txBody>
      </p:sp>
      <p:sp>
        <p:nvSpPr>
          <p:cNvPr id="28" name="Text 26"/>
          <p:cNvSpPr/>
          <p:nvPr/>
        </p:nvSpPr>
        <p:spPr>
          <a:xfrm>
            <a:off x="2077858" y="5713086"/>
            <a:ext cx="3460218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adaptivesecurity.com "How to Prevent Shadow AI" 2026 | UpGuard State of Shadow AI 2025</a:t>
            </a:r>
            <a:endParaRPr lang="en-US" sz="653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144806"/>
            <a:ext cx="94129" cy="94129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2911288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3676426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2077866" y="4441563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Text 8"/>
          <p:cNvSpPr/>
          <p:nvPr/>
        </p:nvSpPr>
        <p:spPr>
          <a:xfrm>
            <a:off x="3589327" y="1144680"/>
            <a:ext cx="1686313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 Reliability</a:t>
            </a:r>
            <a:endParaRPr lang="en-US" sz="1747" dirty="0"/>
          </a:p>
        </p:txBody>
      </p:sp>
      <p:sp>
        <p:nvSpPr>
          <p:cNvPr id="11" name="Text 9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2" name="Text 10"/>
          <p:cNvSpPr/>
          <p:nvPr/>
        </p:nvSpPr>
        <p:spPr>
          <a:xfrm>
            <a:off x="2077867" y="1788525"/>
            <a:ext cx="339085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HALLUCINATION ISN'T A VIBE --IT'S A MEASURED RATE</a:t>
            </a:r>
            <a:endParaRPr lang="en-US" sz="909" dirty="0"/>
          </a:p>
        </p:txBody>
      </p:sp>
      <p:sp>
        <p:nvSpPr>
          <p:cNvPr id="13" name="Text 11"/>
          <p:cNvSpPr/>
          <p:nvPr/>
        </p:nvSpPr>
        <p:spPr>
          <a:xfrm>
            <a:off x="2290314" y="2094538"/>
            <a:ext cx="1728417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hallucination rate</a:t>
            </a:r>
            <a:endParaRPr lang="en-US" sz="1094" dirty="0"/>
          </a:p>
        </p:txBody>
      </p:sp>
      <p:sp>
        <p:nvSpPr>
          <p:cNvPr id="14" name="Text 12"/>
          <p:cNvSpPr/>
          <p:nvPr/>
        </p:nvSpPr>
        <p:spPr>
          <a:xfrm>
            <a:off x="7416321" y="2259324"/>
            <a:ext cx="1128330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 VS. ALERT</a:t>
            </a:r>
            <a:endParaRPr lang="en-US" sz="838" dirty="0"/>
          </a:p>
        </p:txBody>
      </p:sp>
      <p:sp>
        <p:nvSpPr>
          <p:cNvPr id="15" name="Text 13"/>
          <p:cNvSpPr/>
          <p:nvPr/>
        </p:nvSpPr>
        <p:spPr>
          <a:xfrm>
            <a:off x="2290352" y="2312933"/>
            <a:ext cx="289416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Sampled from live outputs, scored for faithfulness to source.</a:t>
            </a:r>
            <a:endParaRPr lang="en-US" sz="909" dirty="0"/>
          </a:p>
        </p:txBody>
      </p:sp>
      <p:sp>
        <p:nvSpPr>
          <p:cNvPr id="16" name="Text 14"/>
          <p:cNvSpPr/>
          <p:nvPr/>
        </p:nvSpPr>
        <p:spPr>
          <a:xfrm>
            <a:off x="7416294" y="2493153"/>
            <a:ext cx="2220003" cy="4992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12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≤5% / &gt;10%</a:t>
            </a:r>
            <a:endParaRPr lang="en-US" sz="2912" dirty="0"/>
          </a:p>
        </p:txBody>
      </p:sp>
      <p:sp>
        <p:nvSpPr>
          <p:cNvPr id="17" name="Text 15"/>
          <p:cNvSpPr/>
          <p:nvPr/>
        </p:nvSpPr>
        <p:spPr>
          <a:xfrm>
            <a:off x="2290314" y="2859628"/>
            <a:ext cx="155847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 vs. alert threshold</a:t>
            </a:r>
            <a:endParaRPr lang="en-US" sz="1094" dirty="0"/>
          </a:p>
        </p:txBody>
      </p:sp>
      <p:sp>
        <p:nvSpPr>
          <p:cNvPr id="18" name="Text 16"/>
          <p:cNvSpPr/>
          <p:nvPr/>
        </p:nvSpPr>
        <p:spPr>
          <a:xfrm>
            <a:off x="2290352" y="3078059"/>
            <a:ext cx="346428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defined range, not a gut feel --so a spike triggers review automatically.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416318" y="3330861"/>
            <a:ext cx="240313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a working normal-range-vs-alert-threshold split 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490903"/>
            <a:ext cx="242857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used for production hallucination monitoring. The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2290314" y="3624785"/>
            <a:ext cx="149295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Pre-deployment baseline</a:t>
            </a:r>
            <a:endParaRPr lang="en-US" sz="1094" dirty="0"/>
          </a:p>
        </p:txBody>
      </p:sp>
      <p:sp>
        <p:nvSpPr>
          <p:cNvPr id="22" name="Text 20"/>
          <p:cNvSpPr/>
          <p:nvPr/>
        </p:nvSpPr>
        <p:spPr>
          <a:xfrm>
            <a:off x="7416318" y="3649574"/>
            <a:ext cx="251531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number that matters is crossing your own threshold </a:t>
            </a:r>
            <a:endParaRPr lang="en-US" sz="909" dirty="0"/>
          </a:p>
        </p:txBody>
      </p:sp>
      <p:sp>
        <p:nvSpPr>
          <p:cNvPr id="23" name="Text 21"/>
          <p:cNvSpPr/>
          <p:nvPr/>
        </p:nvSpPr>
        <p:spPr>
          <a:xfrm>
            <a:off x="7416318" y="3809588"/>
            <a:ext cx="239504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--before it reaches a customer, not after (see: Air 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2290352" y="3843256"/>
            <a:ext cx="301674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Tested against real domain queries before go-live --pass or fail.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7416318" y="3968259"/>
            <a:ext cx="46678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Canada).</a:t>
            </a:r>
            <a:endParaRPr lang="en-US" sz="909" dirty="0"/>
          </a:p>
        </p:txBody>
      </p:sp>
      <p:sp>
        <p:nvSpPr>
          <p:cNvPr id="26" name="Text 24"/>
          <p:cNvSpPr/>
          <p:nvPr/>
        </p:nvSpPr>
        <p:spPr>
          <a:xfrm>
            <a:off x="2290314" y="4389960"/>
            <a:ext cx="142232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Unsupported-claim rate</a:t>
            </a:r>
            <a:endParaRPr lang="en-US" sz="1094" dirty="0"/>
          </a:p>
        </p:txBody>
      </p:sp>
      <p:sp>
        <p:nvSpPr>
          <p:cNvPr id="27" name="Text 25"/>
          <p:cNvSpPr/>
          <p:nvPr/>
        </p:nvSpPr>
        <p:spPr>
          <a:xfrm>
            <a:off x="2290352" y="4609723"/>
            <a:ext cx="300749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Tells you whether the fix is the model, retrieval, or the prompt.</a:t>
            </a:r>
            <a:endParaRPr lang="en-US" sz="909" dirty="0"/>
          </a:p>
        </p:txBody>
      </p:sp>
      <p:sp>
        <p:nvSpPr>
          <p:cNvPr id="28" name="Text 26"/>
          <p:cNvSpPr/>
          <p:nvPr/>
        </p:nvSpPr>
        <p:spPr>
          <a:xfrm>
            <a:off x="2077858" y="5713086"/>
            <a:ext cx="4177205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dasroot.net Measuring Hallucination Rates in Production 2026 | getmaxim.ai Measuring LLM Hallucinations 2026</a:t>
            </a:r>
            <a:endParaRPr lang="en-US" sz="653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212041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110305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4008568"/>
            <a:ext cx="94129" cy="94130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3589327" y="1144680"/>
            <a:ext cx="2592009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Oversight &amp; Control</a:t>
            </a:r>
            <a:endParaRPr lang="en-US" sz="1747" dirty="0"/>
          </a:p>
        </p:txBody>
      </p:sp>
      <p:sp>
        <p:nvSpPr>
          <p:cNvPr id="10" name="Text 8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77867" y="1788525"/>
            <a:ext cx="296134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HUMAN IN THE LOOP REAL, OR THEATRE?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2290314" y="2160409"/>
            <a:ext cx="1437557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review coverage</a:t>
            </a:r>
            <a:endParaRPr lang="en-US" sz="1094" dirty="0"/>
          </a:p>
        </p:txBody>
      </p:sp>
      <p:sp>
        <p:nvSpPr>
          <p:cNvPr id="13" name="Text 11"/>
          <p:cNvSpPr/>
          <p:nvPr/>
        </p:nvSpPr>
        <p:spPr>
          <a:xfrm>
            <a:off x="7416321" y="2259324"/>
            <a:ext cx="2121591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 FOR THIS, NOT CELEBRATE IT</a:t>
            </a:r>
            <a:endParaRPr lang="en-US" sz="838" dirty="0"/>
          </a:p>
        </p:txBody>
      </p:sp>
      <p:sp>
        <p:nvSpPr>
          <p:cNvPr id="14" name="Text 12"/>
          <p:cNvSpPr/>
          <p:nvPr/>
        </p:nvSpPr>
        <p:spPr>
          <a:xfrm>
            <a:off x="2290352" y="2378829"/>
            <a:ext cx="2579608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of high-risk decisions carrying documented sign-off.</a:t>
            </a:r>
            <a:endParaRPr lang="en-US" sz="909" dirty="0"/>
          </a:p>
        </p:txBody>
      </p:sp>
      <p:sp>
        <p:nvSpPr>
          <p:cNvPr id="15" name="Text 13"/>
          <p:cNvSpPr/>
          <p:nvPr/>
        </p:nvSpPr>
        <p:spPr>
          <a:xfrm>
            <a:off x="7416411" y="2477891"/>
            <a:ext cx="1342682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Near-Zero</a:t>
            </a:r>
            <a:endParaRPr lang="en-US" sz="2179" dirty="0"/>
          </a:p>
        </p:txBody>
      </p:sp>
      <p:sp>
        <p:nvSpPr>
          <p:cNvPr id="16" name="Text 14"/>
          <p:cNvSpPr/>
          <p:nvPr/>
        </p:nvSpPr>
        <p:spPr>
          <a:xfrm>
            <a:off x="7416411" y="2810086"/>
            <a:ext cx="1824955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Override Rate</a:t>
            </a:r>
            <a:endParaRPr lang="en-US" sz="2179" dirty="0"/>
          </a:p>
        </p:txBody>
      </p:sp>
      <p:sp>
        <p:nvSpPr>
          <p:cNvPr id="17" name="Text 15"/>
          <p:cNvSpPr/>
          <p:nvPr/>
        </p:nvSpPr>
        <p:spPr>
          <a:xfrm>
            <a:off x="2290314" y="3058661"/>
            <a:ext cx="1524815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Override / escalation rate</a:t>
            </a:r>
            <a:endParaRPr lang="en-US" sz="1094" dirty="0"/>
          </a:p>
        </p:txBody>
      </p:sp>
      <p:sp>
        <p:nvSpPr>
          <p:cNvPr id="18" name="Text 16"/>
          <p:cNvSpPr/>
          <p:nvPr/>
        </p:nvSpPr>
        <p:spPr>
          <a:xfrm>
            <a:off x="2290352" y="3278460"/>
            <a:ext cx="283749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often a human actually changes the recommendation.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416318" y="3464010"/>
            <a:ext cx="256388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isn't reassurance --on a "reviewed" high-risk process 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624023"/>
            <a:ext cx="230252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usually means the human-in-the-loop control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782695"/>
            <a:ext cx="176547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exists on paper but isn't functioning.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2290314" y="3958266"/>
            <a:ext cx="1312903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Recalibration cadence</a:t>
            </a:r>
            <a:endParaRPr lang="en-US" sz="1094" dirty="0"/>
          </a:p>
        </p:txBody>
      </p:sp>
      <p:sp>
        <p:nvSpPr>
          <p:cNvPr id="23" name="Text 21"/>
          <p:cNvSpPr/>
          <p:nvPr/>
        </p:nvSpPr>
        <p:spPr>
          <a:xfrm>
            <a:off x="2290352" y="4176693"/>
            <a:ext cx="302252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at minimum --sooner after a material model change.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2077858" y="5713086"/>
            <a:ext cx="4418979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artificialintelligenceact.eu Article 14 (verified: 2 Aug 2026 entry into force) | forbes.com "The Loop Was Never Real" 2026</a:t>
            </a:r>
            <a:endParaRPr lang="en-US" sz="653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144806"/>
            <a:ext cx="94129" cy="94129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2911288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3676426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2077866" y="4441563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Text 8"/>
          <p:cNvSpPr/>
          <p:nvPr/>
        </p:nvSpPr>
        <p:spPr>
          <a:xfrm>
            <a:off x="3589327" y="1144680"/>
            <a:ext cx="3362582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&amp; Compliance Readiness</a:t>
            </a:r>
            <a:endParaRPr lang="en-US" sz="1747" dirty="0"/>
          </a:p>
        </p:txBody>
      </p:sp>
      <p:sp>
        <p:nvSpPr>
          <p:cNvPr id="11" name="Text 9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2" name="Text 10"/>
          <p:cNvSpPr/>
          <p:nvPr/>
        </p:nvSpPr>
        <p:spPr>
          <a:xfrm>
            <a:off x="2077867" y="1788525"/>
            <a:ext cx="280684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GROUNDED IN WHAT ACTUALLY APPLIES HERE</a:t>
            </a:r>
            <a:endParaRPr lang="en-US" sz="909" dirty="0"/>
          </a:p>
        </p:txBody>
      </p:sp>
      <p:sp>
        <p:nvSpPr>
          <p:cNvPr id="13" name="Text 11"/>
          <p:cNvSpPr/>
          <p:nvPr/>
        </p:nvSpPr>
        <p:spPr>
          <a:xfrm>
            <a:off x="2290314" y="2094538"/>
            <a:ext cx="1006115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IPP 3A readiness</a:t>
            </a:r>
            <a:endParaRPr lang="en-US" sz="1094" dirty="0"/>
          </a:p>
        </p:txBody>
      </p:sp>
      <p:sp>
        <p:nvSpPr>
          <p:cNvPr id="14" name="Text 12"/>
          <p:cNvSpPr/>
          <p:nvPr/>
        </p:nvSpPr>
        <p:spPr>
          <a:xfrm>
            <a:off x="7416321" y="2259324"/>
            <a:ext cx="1105171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IN FORCE</a:t>
            </a:r>
            <a:endParaRPr lang="en-US" sz="838" dirty="0"/>
          </a:p>
        </p:txBody>
      </p:sp>
      <p:sp>
        <p:nvSpPr>
          <p:cNvPr id="15" name="Text 13"/>
          <p:cNvSpPr/>
          <p:nvPr/>
        </p:nvSpPr>
        <p:spPr>
          <a:xfrm>
            <a:off x="2290352" y="2312933"/>
            <a:ext cx="281089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Notice obligation for AI systems that collect data indirectly.</a:t>
            </a:r>
            <a:endParaRPr lang="en-US" sz="909" dirty="0"/>
          </a:p>
        </p:txBody>
      </p:sp>
      <p:sp>
        <p:nvSpPr>
          <p:cNvPr id="16" name="Text 14"/>
          <p:cNvSpPr/>
          <p:nvPr/>
        </p:nvSpPr>
        <p:spPr>
          <a:xfrm>
            <a:off x="7416294" y="2493153"/>
            <a:ext cx="1049608" cy="4992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12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 May</a:t>
            </a:r>
            <a:endParaRPr lang="en-US" sz="2912" dirty="0"/>
          </a:p>
        </p:txBody>
      </p:sp>
      <p:sp>
        <p:nvSpPr>
          <p:cNvPr id="17" name="Text 15"/>
          <p:cNvSpPr/>
          <p:nvPr/>
        </p:nvSpPr>
        <p:spPr>
          <a:xfrm>
            <a:off x="2290314" y="2859628"/>
            <a:ext cx="1661243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Privacy Impact Assessments</a:t>
            </a:r>
            <a:endParaRPr lang="en-US" sz="1094" dirty="0"/>
          </a:p>
        </p:txBody>
      </p:sp>
      <p:sp>
        <p:nvSpPr>
          <p:cNvPr id="18" name="Text 16"/>
          <p:cNvSpPr/>
          <p:nvPr/>
        </p:nvSpPr>
        <p:spPr>
          <a:xfrm>
            <a:off x="7416294" y="2936977"/>
            <a:ext cx="932013" cy="4992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12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2026</a:t>
            </a:r>
            <a:endParaRPr lang="en-US" sz="2912" dirty="0"/>
          </a:p>
        </p:txBody>
      </p:sp>
      <p:sp>
        <p:nvSpPr>
          <p:cNvPr id="19" name="Text 17"/>
          <p:cNvSpPr/>
          <p:nvPr/>
        </p:nvSpPr>
        <p:spPr>
          <a:xfrm>
            <a:off x="2290352" y="3078059"/>
            <a:ext cx="238995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of AI projects with one on file before going live.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330861"/>
            <a:ext cx="239041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IPP 3A takes effect, confirmed against the Privacy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490903"/>
            <a:ext cx="246789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Amendment Act 2025 itself. Is every AI system that 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2290314" y="3624785"/>
            <a:ext cx="177273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Biometrics Code conformance</a:t>
            </a:r>
            <a:endParaRPr lang="en-US" sz="1094" dirty="0"/>
          </a:p>
        </p:txBody>
      </p:sp>
      <p:sp>
        <p:nvSpPr>
          <p:cNvPr id="23" name="Text 21"/>
          <p:cNvSpPr/>
          <p:nvPr/>
        </p:nvSpPr>
        <p:spPr>
          <a:xfrm>
            <a:off x="7416318" y="3649574"/>
            <a:ext cx="237885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ingests personal data indirectly compliant --right 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7416318" y="3809588"/>
            <a:ext cx="96764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now, not someday?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2290352" y="3843256"/>
            <a:ext cx="218410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any AI doing facial or identity verification.</a:t>
            </a:r>
            <a:endParaRPr lang="en-US" sz="909" dirty="0"/>
          </a:p>
        </p:txBody>
      </p:sp>
      <p:sp>
        <p:nvSpPr>
          <p:cNvPr id="26" name="Text 24"/>
          <p:cNvSpPr/>
          <p:nvPr/>
        </p:nvSpPr>
        <p:spPr>
          <a:xfrm>
            <a:off x="2290314" y="4389960"/>
            <a:ext cx="1696561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Framework control coverage</a:t>
            </a:r>
            <a:endParaRPr lang="en-US" sz="1094" dirty="0"/>
          </a:p>
        </p:txBody>
      </p:sp>
      <p:sp>
        <p:nvSpPr>
          <p:cNvPr id="27" name="Text 25"/>
          <p:cNvSpPr/>
          <p:nvPr/>
        </p:nvSpPr>
        <p:spPr>
          <a:xfrm>
            <a:off x="2290352" y="4609723"/>
            <a:ext cx="267906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RMF / ISO 42001 --evidenced, not just adopted.</a:t>
            </a:r>
            <a:endParaRPr lang="en-US" sz="909" dirty="0"/>
          </a:p>
        </p:txBody>
      </p:sp>
      <p:sp>
        <p:nvSpPr>
          <p:cNvPr id="28" name="Text 26"/>
          <p:cNvSpPr/>
          <p:nvPr/>
        </p:nvSpPr>
        <p:spPr>
          <a:xfrm>
            <a:off x="2077858" y="5713086"/>
            <a:ext cx="4269663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Privacy Amendment Act 2025 No 53 (legislation.govt.nz) | bellgully.com "Preparing for IPP 3A" 2025 | privacy.org.nz</a:t>
            </a:r>
            <a:endParaRPr lang="en-US" sz="653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411466" y="6308904"/>
            <a:ext cx="11749275" cy="548253"/>
          </a:xfrm>
          <a:prstGeom prst="rect">
            <a:avLst/>
          </a:prstGeom>
          <a:solidFill>
            <a:srgbClr val="C73A1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93984" y="4205857"/>
            <a:ext cx="3199920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633304" y="402581"/>
            <a:ext cx="109800" cy="109800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593984" y="455490"/>
            <a:ext cx="940410" cy="377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93984" y="1568235"/>
            <a:ext cx="2870450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HIGHLIGHTING GAPS IN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593984" y="2166077"/>
            <a:ext cx="5644135" cy="11658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Governance</a:t>
            </a:r>
            <a:endParaRPr lang="en-US" sz="6800" dirty="0"/>
          </a:p>
        </p:txBody>
      </p:sp>
      <p:sp>
        <p:nvSpPr>
          <p:cNvPr id="12" name="Text 10"/>
          <p:cNvSpPr/>
          <p:nvPr/>
        </p:nvSpPr>
        <p:spPr>
          <a:xfrm>
            <a:off x="593984" y="3502717"/>
            <a:ext cx="5266929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organisations are adopting AI faster than they are governing it,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93984" y="3731309"/>
            <a:ext cx="3371962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 what that means for risk professionals.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593984" y="4431496"/>
            <a:ext cx="300991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Risk Management Panel  |  2026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593984" y="4705806"/>
            <a:ext cx="276582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Chris Hawksworth  |  Founder &amp; CEO, Speculo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593984" y="6527774"/>
            <a:ext cx="822210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212041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110305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4008568"/>
            <a:ext cx="94129" cy="94130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3589327" y="1144680"/>
            <a:ext cx="2706940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 Response Capability</a:t>
            </a:r>
            <a:endParaRPr lang="en-US" sz="1747" dirty="0"/>
          </a:p>
        </p:txBody>
      </p:sp>
      <p:sp>
        <p:nvSpPr>
          <p:cNvPr id="10" name="Text 8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77867" y="1788525"/>
            <a:ext cx="390049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56% DON'T KNOW HOW LONG IT'D TAKE TO HALT AN AI SYSTEM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2290314" y="2160409"/>
            <a:ext cx="1117611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Runbook coverage</a:t>
            </a:r>
            <a:endParaRPr lang="en-US" sz="1094" dirty="0"/>
          </a:p>
        </p:txBody>
      </p:sp>
      <p:sp>
        <p:nvSpPr>
          <p:cNvPr id="13" name="Text 11"/>
          <p:cNvSpPr/>
          <p:nvPr/>
        </p:nvSpPr>
        <p:spPr>
          <a:xfrm>
            <a:off x="7416321" y="2259324"/>
            <a:ext cx="120662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STAT THIS FIXES</a:t>
            </a:r>
            <a:endParaRPr lang="en-US" sz="838" dirty="0"/>
          </a:p>
        </p:txBody>
      </p:sp>
      <p:sp>
        <p:nvSpPr>
          <p:cNvPr id="14" name="Text 12"/>
          <p:cNvSpPr/>
          <p:nvPr/>
        </p:nvSpPr>
        <p:spPr>
          <a:xfrm>
            <a:off x="2290352" y="2378829"/>
            <a:ext cx="251484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Tested --tabletop or live --not just written and filed.</a:t>
            </a:r>
            <a:endParaRPr lang="en-US" sz="909" dirty="0"/>
          </a:p>
        </p:txBody>
      </p:sp>
      <p:sp>
        <p:nvSpPr>
          <p:cNvPr id="15" name="Text 13"/>
          <p:cNvSpPr/>
          <p:nvPr/>
        </p:nvSpPr>
        <p:spPr>
          <a:xfrm>
            <a:off x="7416444" y="2513829"/>
            <a:ext cx="1134950" cy="67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926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56%</a:t>
            </a:r>
            <a:endParaRPr lang="en-US" sz="3926" dirty="0"/>
          </a:p>
        </p:txBody>
      </p:sp>
      <p:sp>
        <p:nvSpPr>
          <p:cNvPr id="16" name="Text 14"/>
          <p:cNvSpPr/>
          <p:nvPr/>
        </p:nvSpPr>
        <p:spPr>
          <a:xfrm>
            <a:off x="2290314" y="3058661"/>
            <a:ext cx="1730910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Mean Time to Detect (MTTD)</a:t>
            </a:r>
            <a:endParaRPr lang="en-US" sz="1094" dirty="0"/>
          </a:p>
        </p:txBody>
      </p:sp>
      <p:sp>
        <p:nvSpPr>
          <p:cNvPr id="17" name="Text 15"/>
          <p:cNvSpPr/>
          <p:nvPr/>
        </p:nvSpPr>
        <p:spPr>
          <a:xfrm>
            <a:off x="7416318" y="3131872"/>
            <a:ext cx="247483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professionals don't know how long it would take </a:t>
            </a:r>
            <a:endParaRPr lang="en-US" sz="909" dirty="0"/>
          </a:p>
        </p:txBody>
      </p:sp>
      <p:sp>
        <p:nvSpPr>
          <p:cNvPr id="18" name="Text 16"/>
          <p:cNvSpPr/>
          <p:nvPr/>
        </p:nvSpPr>
        <p:spPr>
          <a:xfrm>
            <a:off x="2290352" y="3278460"/>
            <a:ext cx="347932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Often months for shadow AI and silent drift, because nothing's watching.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416318" y="3291899"/>
            <a:ext cx="222041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halt an AI system during a security incident 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450564"/>
            <a:ext cx="244476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(ISACA, 2026). Runbook coverage turns "would we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610612"/>
            <a:ext cx="172476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know" into "we tested it on [date]."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2290314" y="3958266"/>
            <a:ext cx="2156813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Mean Time to Durable Improvement</a:t>
            </a:r>
            <a:endParaRPr lang="en-US" sz="1094" dirty="0"/>
          </a:p>
        </p:txBody>
      </p:sp>
      <p:sp>
        <p:nvSpPr>
          <p:cNvPr id="23" name="Text 21"/>
          <p:cNvSpPr/>
          <p:nvPr/>
        </p:nvSpPr>
        <p:spPr>
          <a:xfrm>
            <a:off x="2290352" y="4176693"/>
            <a:ext cx="314163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MTTR --does the fix actually hold, or does it recur next week.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2077858" y="5713086"/>
            <a:ext cx="5172899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optro.ai Shadow AI Stats 2026, citing ISACA 2026 | exabeam.com "The Metric AI Security Is Missing" (MTDI) | serverion.com AI Incident Metrics</a:t>
            </a:r>
            <a:endParaRPr lang="en-US" sz="653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311549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376557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Text 6"/>
          <p:cNvSpPr/>
          <p:nvPr/>
        </p:nvSpPr>
        <p:spPr>
          <a:xfrm>
            <a:off x="3589327" y="1144680"/>
            <a:ext cx="2836959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&amp; Supply Chain AI Risk</a:t>
            </a:r>
            <a:endParaRPr lang="en-US" sz="1747" dirty="0"/>
          </a:p>
        </p:txBody>
      </p:sp>
      <p:sp>
        <p:nvSpPr>
          <p:cNvPr id="9" name="Text 7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0" name="Text 8"/>
          <p:cNvSpPr/>
          <p:nvPr/>
        </p:nvSpPr>
        <p:spPr>
          <a:xfrm>
            <a:off x="2077867" y="1788525"/>
            <a:ext cx="396190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PROCUREMENT APPROVED THE PLATFORM, NOT THE AI INSIDE IT</a:t>
            </a:r>
            <a:endParaRPr lang="en-US" sz="909" dirty="0"/>
          </a:p>
        </p:txBody>
      </p:sp>
      <p:sp>
        <p:nvSpPr>
          <p:cNvPr id="11" name="Text 9"/>
          <p:cNvSpPr/>
          <p:nvPr/>
        </p:nvSpPr>
        <p:spPr>
          <a:xfrm>
            <a:off x="2290314" y="2259891"/>
            <a:ext cx="2321218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AI-specific vendor assessment coverage</a:t>
            </a:r>
            <a:endParaRPr lang="en-US" sz="1094" dirty="0"/>
          </a:p>
        </p:txBody>
      </p:sp>
      <p:sp>
        <p:nvSpPr>
          <p:cNvPr id="12" name="Text 10"/>
          <p:cNvSpPr/>
          <p:nvPr/>
        </p:nvSpPr>
        <p:spPr>
          <a:xfrm>
            <a:off x="7416321" y="2259324"/>
            <a:ext cx="192878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COVERAGE GAP, QUANTIFIED</a:t>
            </a:r>
            <a:endParaRPr lang="en-US" sz="838" dirty="0"/>
          </a:p>
        </p:txBody>
      </p:sp>
      <p:sp>
        <p:nvSpPr>
          <p:cNvPr id="13" name="Text 11"/>
          <p:cNvSpPr/>
          <p:nvPr/>
        </p:nvSpPr>
        <p:spPr>
          <a:xfrm>
            <a:off x="2290352" y="2479679"/>
            <a:ext cx="2920758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Beyond a generic security questionnaire --an AI-specific one.</a:t>
            </a:r>
            <a:endParaRPr lang="en-US" sz="909" dirty="0"/>
          </a:p>
        </p:txBody>
      </p:sp>
      <p:sp>
        <p:nvSpPr>
          <p:cNvPr id="14" name="Text 12"/>
          <p:cNvSpPr/>
          <p:nvPr/>
        </p:nvSpPr>
        <p:spPr>
          <a:xfrm>
            <a:off x="7416412" y="2483593"/>
            <a:ext cx="988780" cy="425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79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~80 vs</a:t>
            </a:r>
            <a:endParaRPr lang="en-US" sz="2479" dirty="0"/>
          </a:p>
        </p:txBody>
      </p:sp>
      <p:sp>
        <p:nvSpPr>
          <p:cNvPr id="15" name="Text 13"/>
          <p:cNvSpPr/>
          <p:nvPr/>
        </p:nvSpPr>
        <p:spPr>
          <a:xfrm>
            <a:off x="7416412" y="2860173"/>
            <a:ext cx="1267885" cy="425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79" b="1" dirty="0">
                <a:solidFill>
                  <a:srgbClr val="E8451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90–95%</a:t>
            </a:r>
            <a:endParaRPr lang="en-US" sz="2479" dirty="0"/>
          </a:p>
        </p:txBody>
      </p:sp>
      <p:sp>
        <p:nvSpPr>
          <p:cNvPr id="16" name="Text 14"/>
          <p:cNvSpPr/>
          <p:nvPr/>
        </p:nvSpPr>
        <p:spPr>
          <a:xfrm>
            <a:off x="2290314" y="3324917"/>
            <a:ext cx="1585757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Embedded-AI re-audit rate</a:t>
            </a:r>
            <a:endParaRPr lang="en-US" sz="1094" dirty="0"/>
          </a:p>
        </p:txBody>
      </p:sp>
      <p:sp>
        <p:nvSpPr>
          <p:cNvPr id="17" name="Text 15"/>
          <p:cNvSpPr/>
          <p:nvPr/>
        </p:nvSpPr>
        <p:spPr>
          <a:xfrm>
            <a:off x="7416318" y="3398113"/>
            <a:ext cx="251762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vendors mature manual TPRM programmes actively </a:t>
            </a:r>
            <a:endParaRPr lang="en-US" sz="909" dirty="0"/>
          </a:p>
        </p:txBody>
      </p:sp>
      <p:sp>
        <p:nvSpPr>
          <p:cNvPr id="18" name="Text 16"/>
          <p:cNvSpPr/>
          <p:nvPr/>
        </p:nvSpPr>
        <p:spPr>
          <a:xfrm>
            <a:off x="2290352" y="3544687"/>
            <a:ext cx="289531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Tools you already trust, features that shipped after approval.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416318" y="3558134"/>
            <a:ext cx="221463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(EY research), versus the coverage AI-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7416318" y="3716805"/>
            <a:ext cx="254884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assisted continuous monitoring reaches --confirmed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876854"/>
            <a:ext cx="113174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directly against source.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2077858" y="5713086"/>
            <a:ext cx="4342362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atlassystems.com AI-Driven Third-Party Risk Management 2026 | EY 2025 Global Third-Party Risk Management Survey</a:t>
            </a:r>
            <a:endParaRPr lang="en-US" sz="653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77866" y="2498464"/>
            <a:ext cx="1265368" cy="399378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3063240"/>
            <a:ext cx="1265368" cy="399378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629361"/>
            <a:ext cx="1265368" cy="399378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7217332" y="1998233"/>
            <a:ext cx="2895152" cy="339538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3589327" y="1144680"/>
            <a:ext cx="3239663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Drift &amp; Ongoing Monitoring</a:t>
            </a:r>
            <a:endParaRPr lang="en-US" sz="1747" dirty="0"/>
          </a:p>
        </p:txBody>
      </p:sp>
      <p:sp>
        <p:nvSpPr>
          <p:cNvPr id="10" name="Text 8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77867" y="1788525"/>
            <a:ext cx="414820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MONITORING POLICY FOR EVERYTHING IS THE VANITY VERSION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2077890" y="2194020"/>
            <a:ext cx="2345595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Population Stability Index, tiered by risk</a:t>
            </a:r>
            <a:endParaRPr lang="en-US" sz="1094" dirty="0"/>
          </a:p>
        </p:txBody>
      </p:sp>
      <p:sp>
        <p:nvSpPr>
          <p:cNvPr id="13" name="Text 11"/>
          <p:cNvSpPr/>
          <p:nvPr/>
        </p:nvSpPr>
        <p:spPr>
          <a:xfrm>
            <a:off x="7416321" y="2259324"/>
            <a:ext cx="1624536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CADENCE MATCHED TO RISK</a:t>
            </a:r>
            <a:endParaRPr lang="en-US" sz="838" dirty="0"/>
          </a:p>
        </p:txBody>
      </p:sp>
      <p:sp>
        <p:nvSpPr>
          <p:cNvPr id="14" name="Text 12"/>
          <p:cNvSpPr/>
          <p:nvPr/>
        </p:nvSpPr>
        <p:spPr>
          <a:xfrm>
            <a:off x="7416411" y="2477891"/>
            <a:ext cx="1105007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vs.</a:t>
            </a:r>
            <a:endParaRPr lang="en-US" sz="2179" dirty="0"/>
          </a:p>
        </p:txBody>
      </p:sp>
      <p:sp>
        <p:nvSpPr>
          <p:cNvPr id="15" name="Text 13"/>
          <p:cNvSpPr/>
          <p:nvPr/>
        </p:nvSpPr>
        <p:spPr>
          <a:xfrm>
            <a:off x="2447625" y="2616342"/>
            <a:ext cx="578542" cy="251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65" b="1" dirty="0">
                <a:solidFill>
                  <a:srgbClr val="9C9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0.10</a:t>
            </a:r>
            <a:endParaRPr lang="en-US" sz="1465" dirty="0"/>
          </a:p>
        </p:txBody>
      </p:sp>
      <p:sp>
        <p:nvSpPr>
          <p:cNvPr id="16" name="Text 14"/>
          <p:cNvSpPr/>
          <p:nvPr/>
        </p:nvSpPr>
        <p:spPr>
          <a:xfrm>
            <a:off x="3474995" y="2645994"/>
            <a:ext cx="831222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Negligible drift</a:t>
            </a:r>
            <a:endParaRPr lang="en-US" sz="1015" dirty="0"/>
          </a:p>
        </p:txBody>
      </p:sp>
      <p:sp>
        <p:nvSpPr>
          <p:cNvPr id="17" name="Text 15"/>
          <p:cNvSpPr/>
          <p:nvPr/>
        </p:nvSpPr>
        <p:spPr>
          <a:xfrm>
            <a:off x="7416411" y="2810086"/>
            <a:ext cx="1104730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</a:t>
            </a:r>
            <a:endParaRPr lang="en-US" sz="2179" dirty="0"/>
          </a:p>
        </p:txBody>
      </p:sp>
      <p:sp>
        <p:nvSpPr>
          <p:cNvPr id="18" name="Text 16"/>
          <p:cNvSpPr/>
          <p:nvPr/>
        </p:nvSpPr>
        <p:spPr>
          <a:xfrm>
            <a:off x="2250004" y="3182475"/>
            <a:ext cx="973806" cy="251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65" b="1" dirty="0">
                <a:solidFill>
                  <a:srgbClr val="C969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0.10 –0.25</a:t>
            </a:r>
            <a:endParaRPr lang="en-US" sz="1465" dirty="0"/>
          </a:p>
        </p:txBody>
      </p:sp>
      <p:sp>
        <p:nvSpPr>
          <p:cNvPr id="19" name="Text 17"/>
          <p:cNvSpPr/>
          <p:nvPr/>
        </p:nvSpPr>
        <p:spPr>
          <a:xfrm>
            <a:off x="3474995" y="3212158"/>
            <a:ext cx="619899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Investigate</a:t>
            </a:r>
            <a:endParaRPr lang="en-US" sz="1015" dirty="0"/>
          </a:p>
        </p:txBody>
      </p:sp>
      <p:sp>
        <p:nvSpPr>
          <p:cNvPr id="20" name="Text 18"/>
          <p:cNvSpPr/>
          <p:nvPr/>
        </p:nvSpPr>
        <p:spPr>
          <a:xfrm>
            <a:off x="7416318" y="3464010"/>
            <a:ext cx="254537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and compliance-critical models: continuous or 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7416318" y="3624023"/>
            <a:ext cx="236381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daily. Lower-stakes models: weekly or monthly is 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2447625" y="3748518"/>
            <a:ext cx="578542" cy="251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65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&gt; 0.25</a:t>
            </a:r>
            <a:endParaRPr lang="en-US" sz="1465" dirty="0"/>
          </a:p>
        </p:txBody>
      </p:sp>
      <p:sp>
        <p:nvSpPr>
          <p:cNvPr id="23" name="Text 21"/>
          <p:cNvSpPr/>
          <p:nvPr/>
        </p:nvSpPr>
        <p:spPr>
          <a:xfrm>
            <a:off x="3474995" y="3778258"/>
            <a:ext cx="870078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required</a:t>
            </a:r>
            <a:endParaRPr lang="en-US" sz="1015" dirty="0"/>
          </a:p>
        </p:txBody>
      </p:sp>
      <p:sp>
        <p:nvSpPr>
          <p:cNvPr id="24" name="Text 22"/>
          <p:cNvSpPr/>
          <p:nvPr/>
        </p:nvSpPr>
        <p:spPr>
          <a:xfrm>
            <a:off x="7416318" y="3782695"/>
            <a:ext cx="175969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defensible. One policy for both isn't.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2077858" y="5713086"/>
            <a:ext cx="3997958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gaicc.org AI Model Drift &amp; Performance Risk 2026 (verified) | lumenova.ai Model Drift vs. Concept Drift 2026</a:t>
            </a:r>
            <a:endParaRPr lang="en-US" sz="653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2077866" y="2884394"/>
            <a:ext cx="8222876" cy="13447"/>
          </a:xfrm>
          <a:prstGeom prst="rect">
            <a:avLst/>
          </a:prstGeom>
          <a:solidFill>
            <a:srgbClr val="3A3A3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Text 3"/>
          <p:cNvSpPr/>
          <p:nvPr/>
        </p:nvSpPr>
        <p:spPr>
          <a:xfrm>
            <a:off x="2077890" y="1311931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6" name="Text 4"/>
          <p:cNvSpPr/>
          <p:nvPr/>
        </p:nvSpPr>
        <p:spPr>
          <a:xfrm>
            <a:off x="2077867" y="1602974"/>
            <a:ext cx="412288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ONE METRIC PER GAP. ASSIGN AN OWNER. TIE IT TO A DECISION.</a:t>
            </a:r>
            <a:endParaRPr lang="en-US" sz="909" dirty="0"/>
          </a:p>
        </p:txBody>
      </p:sp>
      <p:sp>
        <p:nvSpPr>
          <p:cNvPr id="7" name="Text 5"/>
          <p:cNvSpPr/>
          <p:nvPr/>
        </p:nvSpPr>
        <p:spPr>
          <a:xfrm>
            <a:off x="2044181" y="1905601"/>
            <a:ext cx="2519535" cy="4992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12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Where to Start</a:t>
            </a:r>
            <a:endParaRPr lang="en-US" sz="2912" dirty="0"/>
          </a:p>
        </p:txBody>
      </p:sp>
      <p:sp>
        <p:nvSpPr>
          <p:cNvPr id="8" name="Text 6"/>
          <p:cNvSpPr/>
          <p:nvPr/>
        </p:nvSpPr>
        <p:spPr>
          <a:xfrm>
            <a:off x="2077848" y="2704427"/>
            <a:ext cx="262227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</a:t>
            </a:r>
            <a:endParaRPr lang="en-US" sz="838" dirty="0"/>
          </a:p>
        </p:txBody>
      </p:sp>
      <p:sp>
        <p:nvSpPr>
          <p:cNvPr id="9" name="Text 7"/>
          <p:cNvSpPr/>
          <p:nvPr/>
        </p:nvSpPr>
        <p:spPr>
          <a:xfrm>
            <a:off x="4254525" y="2704427"/>
            <a:ext cx="1552723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METRIC TO START WITH</a:t>
            </a:r>
            <a:endParaRPr lang="en-US" sz="838" dirty="0"/>
          </a:p>
        </p:txBody>
      </p:sp>
      <p:sp>
        <p:nvSpPr>
          <p:cNvPr id="10" name="Text 8"/>
          <p:cNvSpPr/>
          <p:nvPr/>
        </p:nvSpPr>
        <p:spPr>
          <a:xfrm>
            <a:off x="7082398" y="2704427"/>
            <a:ext cx="1089768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 IT DRIVES</a:t>
            </a:r>
            <a:endParaRPr lang="en-US" sz="838" dirty="0"/>
          </a:p>
        </p:txBody>
      </p:sp>
      <p:sp>
        <p:nvSpPr>
          <p:cNvPr id="11" name="Text 9"/>
          <p:cNvSpPr/>
          <p:nvPr/>
        </p:nvSpPr>
        <p:spPr>
          <a:xfrm>
            <a:off x="2077867" y="3021592"/>
            <a:ext cx="1038533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shared definition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4254948" y="3021592"/>
            <a:ext cx="118054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inventory coverage %</a:t>
            </a:r>
            <a:endParaRPr lang="en-US" sz="909" dirty="0"/>
          </a:p>
        </p:txBody>
      </p:sp>
      <p:sp>
        <p:nvSpPr>
          <p:cNvPr id="13" name="Text 11"/>
          <p:cNvSpPr/>
          <p:nvPr/>
        </p:nvSpPr>
        <p:spPr>
          <a:xfrm>
            <a:off x="7082449" y="3021592"/>
            <a:ext cx="167503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do we even start governing</a:t>
            </a:r>
            <a:endParaRPr lang="en-US" sz="909" dirty="0"/>
          </a:p>
        </p:txBody>
      </p:sp>
      <p:sp>
        <p:nvSpPr>
          <p:cNvPr id="14" name="Text 12"/>
          <p:cNvSpPr/>
          <p:nvPr/>
        </p:nvSpPr>
        <p:spPr>
          <a:xfrm>
            <a:off x="2077867" y="3473433"/>
            <a:ext cx="56670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AI</a:t>
            </a:r>
            <a:endParaRPr lang="en-US" sz="909" dirty="0"/>
          </a:p>
        </p:txBody>
      </p:sp>
      <p:sp>
        <p:nvSpPr>
          <p:cNvPr id="15" name="Text 13"/>
          <p:cNvSpPr/>
          <p:nvPr/>
        </p:nvSpPr>
        <p:spPr>
          <a:xfrm>
            <a:off x="4254948" y="3473433"/>
            <a:ext cx="154748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Sanctioned : unsanctioned ratio</a:t>
            </a:r>
            <a:endParaRPr lang="en-US" sz="909" dirty="0"/>
          </a:p>
        </p:txBody>
      </p:sp>
      <p:sp>
        <p:nvSpPr>
          <p:cNvPr id="16" name="Text 14"/>
          <p:cNvSpPr/>
          <p:nvPr/>
        </p:nvSpPr>
        <p:spPr>
          <a:xfrm>
            <a:off x="7082449" y="3473433"/>
            <a:ext cx="154031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 we gaining or losing ground</a:t>
            </a:r>
            <a:endParaRPr lang="en-US" sz="909" dirty="0"/>
          </a:p>
        </p:txBody>
      </p:sp>
      <p:sp>
        <p:nvSpPr>
          <p:cNvPr id="17" name="Text 15"/>
          <p:cNvSpPr/>
          <p:nvPr/>
        </p:nvSpPr>
        <p:spPr>
          <a:xfrm>
            <a:off x="2077867" y="3926580"/>
            <a:ext cx="88091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 reliability</a:t>
            </a:r>
            <a:endParaRPr lang="en-US" sz="909" dirty="0"/>
          </a:p>
        </p:txBody>
      </p:sp>
      <p:sp>
        <p:nvSpPr>
          <p:cNvPr id="18" name="Text 16"/>
          <p:cNvSpPr/>
          <p:nvPr/>
        </p:nvSpPr>
        <p:spPr>
          <a:xfrm>
            <a:off x="4254948" y="3926580"/>
            <a:ext cx="186897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Pre-deployment hallucination baseline</a:t>
            </a:r>
            <a:endParaRPr lang="en-US" sz="909" dirty="0"/>
          </a:p>
        </p:txBody>
      </p:sp>
      <p:sp>
        <p:nvSpPr>
          <p:cNvPr id="19" name="Text 17"/>
          <p:cNvSpPr/>
          <p:nvPr/>
        </p:nvSpPr>
        <p:spPr>
          <a:xfrm>
            <a:off x="7082449" y="3926580"/>
            <a:ext cx="164323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we allow this system to launch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2077867" y="4378421"/>
            <a:ext cx="569018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4254948" y="4378421"/>
            <a:ext cx="83210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IPP 3A readiness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7082449" y="4378421"/>
            <a:ext cx="171042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 we compliant as of 1 May 2026</a:t>
            </a:r>
            <a:endParaRPr lang="en-US" sz="909" dirty="0"/>
          </a:p>
        </p:txBody>
      </p:sp>
      <p:sp>
        <p:nvSpPr>
          <p:cNvPr id="23" name="Text 21"/>
          <p:cNvSpPr/>
          <p:nvPr/>
        </p:nvSpPr>
        <p:spPr>
          <a:xfrm>
            <a:off x="2077867" y="4831568"/>
            <a:ext cx="872006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oversight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4254948" y="4831568"/>
            <a:ext cx="125143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Override / escalation rate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7082449" y="4831568"/>
            <a:ext cx="140871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control real, or theatre</a:t>
            </a:r>
            <a:endParaRPr lang="en-US" sz="909" dirty="0"/>
          </a:p>
        </p:txBody>
      </p:sp>
      <p:sp>
        <p:nvSpPr>
          <p:cNvPr id="26" name="Text 24"/>
          <p:cNvSpPr/>
          <p:nvPr/>
        </p:nvSpPr>
        <p:spPr>
          <a:xfrm>
            <a:off x="2077867" y="5284714"/>
            <a:ext cx="600589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risk</a:t>
            </a:r>
            <a:endParaRPr lang="en-US" sz="909" dirty="0"/>
          </a:p>
        </p:txBody>
      </p:sp>
      <p:sp>
        <p:nvSpPr>
          <p:cNvPr id="27" name="Text 25"/>
          <p:cNvSpPr/>
          <p:nvPr/>
        </p:nvSpPr>
        <p:spPr>
          <a:xfrm>
            <a:off x="4254948" y="5284714"/>
            <a:ext cx="202243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AI-specific vendor assessment coverage %</a:t>
            </a:r>
            <a:endParaRPr lang="en-US" sz="909" dirty="0"/>
          </a:p>
        </p:txBody>
      </p:sp>
      <p:sp>
        <p:nvSpPr>
          <p:cNvPr id="28" name="Text 26"/>
          <p:cNvSpPr/>
          <p:nvPr/>
        </p:nvSpPr>
        <p:spPr>
          <a:xfrm>
            <a:off x="7082449" y="5284714"/>
            <a:ext cx="2072624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D8D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vendors need re-review this quarter</a:t>
            </a:r>
            <a:endParaRPr lang="en-US" sz="909" dirty="0"/>
          </a:p>
        </p:txBody>
      </p:sp>
      <p:sp>
        <p:nvSpPr>
          <p:cNvPr id="29" name="Text 27"/>
          <p:cNvSpPr/>
          <p:nvPr/>
        </p:nvSpPr>
        <p:spPr>
          <a:xfrm>
            <a:off x="2077883" y="5708857"/>
            <a:ext cx="560998" cy="125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32" dirty="0">
                <a:solidFill>
                  <a:srgbClr val="8A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732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77866" y="2144806"/>
            <a:ext cx="94129" cy="94129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911288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3676426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4441563"/>
            <a:ext cx="94129" cy="92785"/>
          </a:xfrm>
          <a:prstGeom prst="ellipse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3589327" y="1144680"/>
            <a:ext cx="2056845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Not to Measure</a:t>
            </a:r>
            <a:endParaRPr lang="en-US" sz="1747" dirty="0"/>
          </a:p>
        </p:txBody>
      </p:sp>
      <p:sp>
        <p:nvSpPr>
          <p:cNvPr id="10" name="Text 8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77867" y="1788525"/>
            <a:ext cx="4031521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WORTH NAMING ON STAGE --THE ROOM HAS SEEN THESE BEFORE</a:t>
            </a:r>
            <a:endParaRPr lang="en-US" sz="909" dirty="0"/>
          </a:p>
        </p:txBody>
      </p:sp>
      <p:sp>
        <p:nvSpPr>
          <p:cNvPr id="12" name="Text 10"/>
          <p:cNvSpPr/>
          <p:nvPr/>
        </p:nvSpPr>
        <p:spPr>
          <a:xfrm>
            <a:off x="2290314" y="2094538"/>
            <a:ext cx="138520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 “AI trained”</a:t>
            </a:r>
            <a:endParaRPr lang="en-US" sz="1094" dirty="0"/>
          </a:p>
        </p:txBody>
      </p:sp>
      <p:sp>
        <p:nvSpPr>
          <p:cNvPr id="13" name="Text 11"/>
          <p:cNvSpPr/>
          <p:nvPr/>
        </p:nvSpPr>
        <p:spPr>
          <a:xfrm>
            <a:off x="2290352" y="2312933"/>
            <a:ext cx="265362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Measures an input delivered, not an outcome changed.</a:t>
            </a:r>
            <a:endParaRPr lang="en-US" sz="909" dirty="0"/>
          </a:p>
        </p:txBody>
      </p:sp>
      <p:sp>
        <p:nvSpPr>
          <p:cNvPr id="14" name="Text 12"/>
          <p:cNvSpPr/>
          <p:nvPr/>
        </p:nvSpPr>
        <p:spPr>
          <a:xfrm>
            <a:off x="2290314" y="2859628"/>
            <a:ext cx="177453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tools purchased or licensed</a:t>
            </a:r>
            <a:endParaRPr lang="en-US" sz="1094" dirty="0"/>
          </a:p>
        </p:txBody>
      </p:sp>
      <p:sp>
        <p:nvSpPr>
          <p:cNvPr id="15" name="Text 13"/>
          <p:cNvSpPr/>
          <p:nvPr/>
        </p:nvSpPr>
        <p:spPr>
          <a:xfrm>
            <a:off x="2290352" y="3078059"/>
            <a:ext cx="354408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adoption metric wearing a risk costume. Tells you spend, not exposure.</a:t>
            </a:r>
            <a:endParaRPr lang="en-US" sz="909" dirty="0"/>
          </a:p>
        </p:txBody>
      </p:sp>
      <p:sp>
        <p:nvSpPr>
          <p:cNvPr id="16" name="Text 14"/>
          <p:cNvSpPr/>
          <p:nvPr/>
        </p:nvSpPr>
        <p:spPr>
          <a:xfrm>
            <a:off x="2290314" y="3624785"/>
            <a:ext cx="1678556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Self-assessed maturity score</a:t>
            </a:r>
            <a:endParaRPr lang="en-US" sz="1094" dirty="0"/>
          </a:p>
        </p:txBody>
      </p:sp>
      <p:sp>
        <p:nvSpPr>
          <p:cNvPr id="17" name="Text 15"/>
          <p:cNvSpPr/>
          <p:nvPr/>
        </p:nvSpPr>
        <p:spPr>
          <a:xfrm>
            <a:off x="2290352" y="3843256"/>
            <a:ext cx="4899430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opinion, not a measurement --unless scored against an external framework with evidence retained.</a:t>
            </a:r>
            <a:endParaRPr lang="en-US" sz="909" dirty="0"/>
          </a:p>
        </p:txBody>
      </p:sp>
      <p:sp>
        <p:nvSpPr>
          <p:cNvPr id="18" name="Text 16"/>
          <p:cNvSpPr/>
          <p:nvPr/>
        </p:nvSpPr>
        <p:spPr>
          <a:xfrm>
            <a:off x="2290314" y="4389960"/>
            <a:ext cx="2100718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“Governance policy exists” (yes/no)</a:t>
            </a:r>
            <a:endParaRPr lang="en-US" sz="1094" dirty="0"/>
          </a:p>
        </p:txBody>
      </p:sp>
      <p:sp>
        <p:nvSpPr>
          <p:cNvPr id="19" name="Text 17"/>
          <p:cNvSpPr/>
          <p:nvPr/>
        </p:nvSpPr>
        <p:spPr>
          <a:xfrm>
            <a:off x="2290352" y="4609723"/>
            <a:ext cx="322490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the 87% stat from Gap 1. A policy's existence is not a control.</a:t>
            </a:r>
            <a:endParaRPr lang="en-US" sz="909" dirty="0"/>
          </a:p>
        </p:txBody>
      </p:sp>
      <p:sp>
        <p:nvSpPr>
          <p:cNvPr id="20" name="Text 18"/>
          <p:cNvSpPr/>
          <p:nvPr/>
        </p:nvSpPr>
        <p:spPr>
          <a:xfrm>
            <a:off x="2077858" y="5713086"/>
            <a:ext cx="3697490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 the companion metrics brief for full detail and verified sourcing on all metrics across all eight categories.</a:t>
            </a:r>
            <a:endParaRPr lang="en-US" sz="653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186914" cy="4992893"/>
          </a:xfrm>
          <a:prstGeom prst="rect">
            <a:avLst/>
          </a:prstGeom>
          <a:solidFill>
            <a:srgbClr val="E84519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845232" y="933226"/>
            <a:ext cx="8688145" cy="59973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4708111" y="4242547"/>
            <a:ext cx="630667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77866" y="2581835"/>
            <a:ext cx="2276587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2077866" y="2671931"/>
            <a:ext cx="919779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77866" y="3446481"/>
            <a:ext cx="2329031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2077866" y="3536576"/>
            <a:ext cx="1848971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2077866" y="4312472"/>
            <a:ext cx="2357270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2077866" y="5017098"/>
            <a:ext cx="2405679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2077866" y="5107193"/>
            <a:ext cx="1035424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4708111" y="2581835"/>
            <a:ext cx="1296297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4708111" y="3446481"/>
            <a:ext cx="2156908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4708111" y="4152452"/>
            <a:ext cx="2261795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4708111" y="5017098"/>
            <a:ext cx="1106693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Shape 15"/>
          <p:cNvSpPr/>
          <p:nvPr/>
        </p:nvSpPr>
        <p:spPr>
          <a:xfrm>
            <a:off x="7337011" y="2581835"/>
            <a:ext cx="1956547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8" name="Shape 16"/>
          <p:cNvSpPr/>
          <p:nvPr/>
        </p:nvSpPr>
        <p:spPr>
          <a:xfrm>
            <a:off x="7337011" y="3286461"/>
            <a:ext cx="2528047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9" name="Shape 17"/>
          <p:cNvSpPr/>
          <p:nvPr/>
        </p:nvSpPr>
        <p:spPr>
          <a:xfrm>
            <a:off x="7337011" y="3376557"/>
            <a:ext cx="929192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0" name="Shape 18"/>
          <p:cNvSpPr/>
          <p:nvPr/>
        </p:nvSpPr>
        <p:spPr>
          <a:xfrm>
            <a:off x="7337011" y="4152452"/>
            <a:ext cx="1606924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1" name="Shape 19"/>
          <p:cNvSpPr/>
          <p:nvPr/>
        </p:nvSpPr>
        <p:spPr>
          <a:xfrm>
            <a:off x="7337011" y="5017098"/>
            <a:ext cx="2470225" cy="9144"/>
          </a:xfrm>
          <a:prstGeom prst="rect">
            <a:avLst/>
          </a:prstGeom>
          <a:solidFill>
            <a:srgbClr val="6B6B6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2" name="Text 20"/>
          <p:cNvSpPr/>
          <p:nvPr/>
        </p:nvSpPr>
        <p:spPr>
          <a:xfrm>
            <a:off x="3589327" y="1144680"/>
            <a:ext cx="2035767" cy="299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4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References &amp; Sources</a:t>
            </a:r>
            <a:endParaRPr lang="en-US" sz="1747" dirty="0"/>
          </a:p>
        </p:txBody>
      </p:sp>
      <p:sp>
        <p:nvSpPr>
          <p:cNvPr id="23" name="Text 21"/>
          <p:cNvSpPr/>
          <p:nvPr/>
        </p:nvSpPr>
        <p:spPr>
          <a:xfrm>
            <a:off x="2077890" y="1178769"/>
            <a:ext cx="49350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94" dirty="0"/>
          </a:p>
        </p:txBody>
      </p:sp>
      <p:sp>
        <p:nvSpPr>
          <p:cNvPr id="24" name="Text 22"/>
          <p:cNvSpPr/>
          <p:nvPr/>
        </p:nvSpPr>
        <p:spPr>
          <a:xfrm>
            <a:off x="2077867" y="1788525"/>
            <a:ext cx="4854907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URLS --EVERY STAT IN THIS SECTION CHECKED DIRECTLY AGAINST SOURCE</a:t>
            </a:r>
            <a:endParaRPr lang="en-US" sz="909" dirty="0"/>
          </a:p>
        </p:txBody>
      </p:sp>
      <p:sp>
        <p:nvSpPr>
          <p:cNvPr id="25" name="Text 23"/>
          <p:cNvSpPr/>
          <p:nvPr/>
        </p:nvSpPr>
        <p:spPr>
          <a:xfrm>
            <a:off x="2077858" y="2094517"/>
            <a:ext cx="977859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1 (AI INVENTORY)</a:t>
            </a:r>
            <a:endParaRPr lang="en-US" sz="653" dirty="0"/>
          </a:p>
        </p:txBody>
      </p:sp>
      <p:sp>
        <p:nvSpPr>
          <p:cNvPr id="26" name="Text 24"/>
          <p:cNvSpPr/>
          <p:nvPr/>
        </p:nvSpPr>
        <p:spPr>
          <a:xfrm>
            <a:off x="4706707" y="2094517"/>
            <a:ext cx="1204627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4 (HUMAN OVERSIGHT)</a:t>
            </a:r>
            <a:endParaRPr lang="en-US" sz="653" dirty="0"/>
          </a:p>
        </p:txBody>
      </p:sp>
      <p:sp>
        <p:nvSpPr>
          <p:cNvPr id="27" name="Text 25"/>
          <p:cNvSpPr/>
          <p:nvPr/>
        </p:nvSpPr>
        <p:spPr>
          <a:xfrm>
            <a:off x="7335572" y="2094517"/>
            <a:ext cx="942844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7 (VENDOR RISK)</a:t>
            </a:r>
            <a:endParaRPr lang="en-US" sz="653" dirty="0"/>
          </a:p>
        </p:txBody>
      </p:sp>
      <p:sp>
        <p:nvSpPr>
          <p:cNvPr id="28" name="Text 26"/>
          <p:cNvSpPr/>
          <p:nvPr/>
        </p:nvSpPr>
        <p:spPr>
          <a:xfrm>
            <a:off x="2077846" y="2256949"/>
            <a:ext cx="254119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 (2021) AI Act impact assessment, via Bruegel </a:t>
            </a:r>
            <a:endParaRPr lang="en-US" sz="688" dirty="0"/>
          </a:p>
        </p:txBody>
      </p:sp>
      <p:sp>
        <p:nvSpPr>
          <p:cNvPr id="29" name="Text 27"/>
          <p:cNvSpPr/>
          <p:nvPr/>
        </p:nvSpPr>
        <p:spPr>
          <a:xfrm>
            <a:off x="4706747" y="2256949"/>
            <a:ext cx="1461737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Article 14: Human Oversight, EU AI Act</a:t>
            </a:r>
            <a:endParaRPr lang="en-US" sz="688" dirty="0"/>
          </a:p>
        </p:txBody>
      </p:sp>
      <p:sp>
        <p:nvSpPr>
          <p:cNvPr id="30" name="Text 28"/>
          <p:cNvSpPr/>
          <p:nvPr/>
        </p:nvSpPr>
        <p:spPr>
          <a:xfrm>
            <a:off x="7335596" y="2256949"/>
            <a:ext cx="2007144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"AI-Driven Third-Party Risk Management", Atlas 2026</a:t>
            </a:r>
            <a:endParaRPr lang="en-US" sz="688" dirty="0"/>
          </a:p>
        </p:txBody>
      </p:sp>
      <p:sp>
        <p:nvSpPr>
          <p:cNvPr id="31" name="Text 29"/>
          <p:cNvSpPr/>
          <p:nvPr/>
        </p:nvSpPr>
        <p:spPr>
          <a:xfrm>
            <a:off x="2077846" y="2367230"/>
            <a:ext cx="662854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Brief 2026</a:t>
            </a:r>
            <a:endParaRPr lang="en-US" sz="688" dirty="0"/>
          </a:p>
        </p:txBody>
      </p:sp>
      <p:sp>
        <p:nvSpPr>
          <p:cNvPr id="32" name="Text 30"/>
          <p:cNvSpPr/>
          <p:nvPr/>
        </p:nvSpPr>
        <p:spPr>
          <a:xfrm>
            <a:off x="2077867" y="2519236"/>
            <a:ext cx="2331010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https://www.bruegel.org/policy-brief/right-balance-how-fix-european-union-</a:t>
            </a:r>
            <a:endParaRPr lang="en-US" sz="574" dirty="0"/>
          </a:p>
        </p:txBody>
      </p:sp>
      <p:sp>
        <p:nvSpPr>
          <p:cNvPr id="33" name="Text 31"/>
          <p:cNvSpPr/>
          <p:nvPr/>
        </p:nvSpPr>
        <p:spPr>
          <a:xfrm>
            <a:off x="4706747" y="2519236"/>
            <a:ext cx="1351452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https://artificialintelligenceact.eu/article/14</a:t>
            </a:r>
            <a:endParaRPr lang="en-US" sz="574" dirty="0"/>
          </a:p>
        </p:txBody>
      </p:sp>
      <p:sp>
        <p:nvSpPr>
          <p:cNvPr id="34" name="Text 32"/>
          <p:cNvSpPr/>
          <p:nvPr/>
        </p:nvSpPr>
        <p:spPr>
          <a:xfrm>
            <a:off x="7335621" y="2519236"/>
            <a:ext cx="2012164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https://www.atlassystems.com/complyscore/ai-tprm/introduction</a:t>
            </a:r>
            <a:endParaRPr lang="en-US" sz="574" dirty="0"/>
          </a:p>
        </p:txBody>
      </p:sp>
      <p:sp>
        <p:nvSpPr>
          <p:cNvPr id="35" name="Text 33"/>
          <p:cNvSpPr/>
          <p:nvPr/>
        </p:nvSpPr>
        <p:spPr>
          <a:xfrm>
            <a:off x="2077867" y="2609338"/>
            <a:ext cx="975241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artificial-intelligence-regulation</a:t>
            </a:r>
            <a:endParaRPr lang="en-US" sz="574" dirty="0"/>
          </a:p>
        </p:txBody>
      </p:sp>
      <p:sp>
        <p:nvSpPr>
          <p:cNvPr id="36" name="Text 34"/>
          <p:cNvSpPr/>
          <p:nvPr/>
        </p:nvSpPr>
        <p:spPr>
          <a:xfrm>
            <a:off x="2077858" y="2960469"/>
            <a:ext cx="870311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2 (SHADOW AI)</a:t>
            </a:r>
            <a:endParaRPr lang="en-US" sz="653" dirty="0"/>
          </a:p>
        </p:txBody>
      </p:sp>
      <p:sp>
        <p:nvSpPr>
          <p:cNvPr id="37" name="Text 35"/>
          <p:cNvSpPr/>
          <p:nvPr/>
        </p:nvSpPr>
        <p:spPr>
          <a:xfrm>
            <a:off x="4706707" y="2960469"/>
            <a:ext cx="1081239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5 (REGULATION, NZ)</a:t>
            </a:r>
            <a:endParaRPr lang="en-US" sz="653" dirty="0"/>
          </a:p>
        </p:txBody>
      </p:sp>
      <p:sp>
        <p:nvSpPr>
          <p:cNvPr id="38" name="Text 36"/>
          <p:cNvSpPr/>
          <p:nvPr/>
        </p:nvSpPr>
        <p:spPr>
          <a:xfrm>
            <a:off x="7335596" y="2962923"/>
            <a:ext cx="1974542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EY 2025 Global Third-Party Risk Management Survey</a:t>
            </a:r>
            <a:endParaRPr lang="en-US" sz="688" dirty="0"/>
          </a:p>
        </p:txBody>
      </p:sp>
      <p:sp>
        <p:nvSpPr>
          <p:cNvPr id="39" name="Text 37"/>
          <p:cNvSpPr/>
          <p:nvPr/>
        </p:nvSpPr>
        <p:spPr>
          <a:xfrm>
            <a:off x="2077846" y="3122940"/>
            <a:ext cx="1994034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"How to Prevent Shadow AI", Adaptive Security 2026</a:t>
            </a:r>
            <a:endParaRPr lang="en-US" sz="688" dirty="0"/>
          </a:p>
        </p:txBody>
      </p:sp>
      <p:sp>
        <p:nvSpPr>
          <p:cNvPr id="40" name="Text 38"/>
          <p:cNvSpPr/>
          <p:nvPr/>
        </p:nvSpPr>
        <p:spPr>
          <a:xfrm>
            <a:off x="4706747" y="3122940"/>
            <a:ext cx="1367339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Privacy Amendment Act 2025 No 53</a:t>
            </a:r>
            <a:endParaRPr lang="en-US" sz="688" dirty="0"/>
          </a:p>
        </p:txBody>
      </p:sp>
      <p:sp>
        <p:nvSpPr>
          <p:cNvPr id="41" name="Text 39"/>
          <p:cNvSpPr/>
          <p:nvPr/>
        </p:nvSpPr>
        <p:spPr>
          <a:xfrm>
            <a:off x="7335621" y="3225206"/>
            <a:ext cx="2583705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https://www.ey.com/en_gl/insights/consulting/how-ai-navigates-third-party-risk-in-a-</a:t>
            </a:r>
            <a:endParaRPr lang="en-US" sz="574" dirty="0"/>
          </a:p>
        </p:txBody>
      </p:sp>
      <p:sp>
        <p:nvSpPr>
          <p:cNvPr id="42" name="Text 40"/>
          <p:cNvSpPr/>
          <p:nvPr/>
        </p:nvSpPr>
        <p:spPr>
          <a:xfrm>
            <a:off x="7335621" y="3315286"/>
            <a:ext cx="984100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rapidly-changing-risk-landscape</a:t>
            </a:r>
            <a:endParaRPr lang="en-US" sz="574" dirty="0"/>
          </a:p>
        </p:txBody>
      </p:sp>
      <p:sp>
        <p:nvSpPr>
          <p:cNvPr id="43" name="Text 41"/>
          <p:cNvSpPr/>
          <p:nvPr/>
        </p:nvSpPr>
        <p:spPr>
          <a:xfrm>
            <a:off x="2077867" y="3385245"/>
            <a:ext cx="2383292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https://www.adaptivesecurity.com/blog/how-to-prevent-shadow-ai-detection-</a:t>
            </a:r>
            <a:endParaRPr lang="en-US" sz="574" dirty="0"/>
          </a:p>
        </p:txBody>
      </p:sp>
      <p:sp>
        <p:nvSpPr>
          <p:cNvPr id="44" name="Text 42"/>
          <p:cNvSpPr/>
          <p:nvPr/>
        </p:nvSpPr>
        <p:spPr>
          <a:xfrm>
            <a:off x="4706747" y="3385245"/>
            <a:ext cx="2212141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https://www.legislation.govt.nz/act/public/2025/0053/latest/whole.html</a:t>
            </a:r>
            <a:endParaRPr lang="en-US" sz="574" dirty="0"/>
          </a:p>
        </p:txBody>
      </p:sp>
      <p:sp>
        <p:nvSpPr>
          <p:cNvPr id="45" name="Text 43"/>
          <p:cNvSpPr/>
          <p:nvPr/>
        </p:nvSpPr>
        <p:spPr>
          <a:xfrm>
            <a:off x="2077867" y="3475348"/>
            <a:ext cx="1903969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governance-and-risk-reduction-strategies-that-stop-unauthoriz</a:t>
            </a:r>
            <a:endParaRPr lang="en-US" sz="574" dirty="0"/>
          </a:p>
        </p:txBody>
      </p:sp>
      <p:sp>
        <p:nvSpPr>
          <p:cNvPr id="46" name="Text 44"/>
          <p:cNvSpPr/>
          <p:nvPr/>
        </p:nvSpPr>
        <p:spPr>
          <a:xfrm>
            <a:off x="7335572" y="3666427"/>
            <a:ext cx="945345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8 (MODEL DRIFT)</a:t>
            </a:r>
            <a:endParaRPr lang="en-US" sz="653" dirty="0"/>
          </a:p>
        </p:txBody>
      </p:sp>
      <p:sp>
        <p:nvSpPr>
          <p:cNvPr id="47" name="Text 45"/>
          <p:cNvSpPr/>
          <p:nvPr/>
        </p:nvSpPr>
        <p:spPr>
          <a:xfrm>
            <a:off x="2077858" y="3825112"/>
            <a:ext cx="1237142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3 (OUTPUT RELIABILITY)</a:t>
            </a:r>
            <a:endParaRPr lang="en-US" sz="653" dirty="0"/>
          </a:p>
        </p:txBody>
      </p:sp>
      <p:sp>
        <p:nvSpPr>
          <p:cNvPr id="48" name="Text 46"/>
          <p:cNvSpPr/>
          <p:nvPr/>
        </p:nvSpPr>
        <p:spPr>
          <a:xfrm>
            <a:off x="4706747" y="3827558"/>
            <a:ext cx="1450374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"Preparing for IPP 3A", Bell Gully 2025</a:t>
            </a:r>
            <a:endParaRPr lang="en-US" sz="688" dirty="0"/>
          </a:p>
        </p:txBody>
      </p:sp>
      <p:sp>
        <p:nvSpPr>
          <p:cNvPr id="49" name="Text 47"/>
          <p:cNvSpPr/>
          <p:nvPr/>
        </p:nvSpPr>
        <p:spPr>
          <a:xfrm>
            <a:off x="7335596" y="3827558"/>
            <a:ext cx="185506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"AI Model Drift &amp; Performance Risk", GAICC 2026</a:t>
            </a:r>
            <a:endParaRPr lang="en-US" sz="688" dirty="0"/>
          </a:p>
        </p:txBody>
      </p:sp>
      <p:sp>
        <p:nvSpPr>
          <p:cNvPr id="50" name="Text 48"/>
          <p:cNvSpPr/>
          <p:nvPr/>
        </p:nvSpPr>
        <p:spPr>
          <a:xfrm>
            <a:off x="2077846" y="3987601"/>
            <a:ext cx="1980049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"Measuring Hallucination Rates in Production", 2026</a:t>
            </a:r>
            <a:endParaRPr lang="en-US" sz="688" dirty="0"/>
          </a:p>
        </p:txBody>
      </p:sp>
      <p:sp>
        <p:nvSpPr>
          <p:cNvPr id="51" name="Text 49"/>
          <p:cNvSpPr/>
          <p:nvPr/>
        </p:nvSpPr>
        <p:spPr>
          <a:xfrm>
            <a:off x="4706747" y="4089864"/>
            <a:ext cx="2317213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https://www.bellgully.com/insights/preparing-for-ipp-3a-new-requirements-</a:t>
            </a:r>
            <a:endParaRPr lang="en-US" sz="574" dirty="0"/>
          </a:p>
        </p:txBody>
      </p:sp>
      <p:sp>
        <p:nvSpPr>
          <p:cNvPr id="52" name="Text 50"/>
          <p:cNvSpPr/>
          <p:nvPr/>
        </p:nvSpPr>
        <p:spPr>
          <a:xfrm>
            <a:off x="7335621" y="4089864"/>
            <a:ext cx="1662820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https://gaicc.org/blog/ai-model-drift-performance-risk</a:t>
            </a:r>
            <a:endParaRPr lang="en-US" sz="574" dirty="0"/>
          </a:p>
        </p:txBody>
      </p:sp>
      <p:sp>
        <p:nvSpPr>
          <p:cNvPr id="53" name="Text 51"/>
          <p:cNvSpPr/>
          <p:nvPr/>
        </p:nvSpPr>
        <p:spPr>
          <a:xfrm>
            <a:off x="4706747" y="4179966"/>
            <a:ext cx="686312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effective-1-may-2026</a:t>
            </a:r>
            <a:endParaRPr lang="en-US" sz="574" dirty="0"/>
          </a:p>
        </p:txBody>
      </p:sp>
      <p:sp>
        <p:nvSpPr>
          <p:cNvPr id="54" name="Text 52"/>
          <p:cNvSpPr/>
          <p:nvPr/>
        </p:nvSpPr>
        <p:spPr>
          <a:xfrm>
            <a:off x="2077867" y="4249881"/>
            <a:ext cx="2412555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https://dasroot.net/posts/2026/03/measuring-hallucination-rates-production-ai</a:t>
            </a:r>
            <a:endParaRPr lang="en-US" sz="574" dirty="0"/>
          </a:p>
        </p:txBody>
      </p:sp>
      <p:sp>
        <p:nvSpPr>
          <p:cNvPr id="55" name="Text 53"/>
          <p:cNvSpPr/>
          <p:nvPr/>
        </p:nvSpPr>
        <p:spPr>
          <a:xfrm>
            <a:off x="4706707" y="4531071"/>
            <a:ext cx="1225470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6 (INCIDENT RESPONSE)</a:t>
            </a:r>
            <a:endParaRPr lang="en-US" sz="653" dirty="0"/>
          </a:p>
        </p:txBody>
      </p:sp>
      <p:sp>
        <p:nvSpPr>
          <p:cNvPr id="56" name="Text 54"/>
          <p:cNvSpPr/>
          <p:nvPr/>
        </p:nvSpPr>
        <p:spPr>
          <a:xfrm>
            <a:off x="7335572" y="4531071"/>
            <a:ext cx="561340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b="1" dirty="0">
                <a:solidFill>
                  <a:srgbClr val="E8451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NZ CONTEXT</a:t>
            </a:r>
            <a:endParaRPr lang="en-US" sz="653" dirty="0"/>
          </a:p>
        </p:txBody>
      </p:sp>
      <p:sp>
        <p:nvSpPr>
          <p:cNvPr id="57" name="Text 55"/>
          <p:cNvSpPr/>
          <p:nvPr/>
        </p:nvSpPr>
        <p:spPr>
          <a:xfrm>
            <a:off x="2077846" y="4693527"/>
            <a:ext cx="1821846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"Measuring LLM Hallucinations", Maxim AI 2026</a:t>
            </a:r>
            <a:endParaRPr lang="en-US" sz="688" dirty="0"/>
          </a:p>
        </p:txBody>
      </p:sp>
      <p:sp>
        <p:nvSpPr>
          <p:cNvPr id="58" name="Text 56"/>
          <p:cNvSpPr/>
          <p:nvPr/>
        </p:nvSpPr>
        <p:spPr>
          <a:xfrm>
            <a:off x="4706747" y="4693527"/>
            <a:ext cx="2012826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"Shadow AI Stats for 2026", Optro (citing ISACA 2026)</a:t>
            </a:r>
            <a:endParaRPr lang="en-US" sz="688" dirty="0"/>
          </a:p>
        </p:txBody>
      </p:sp>
      <p:sp>
        <p:nvSpPr>
          <p:cNvPr id="59" name="Text 57"/>
          <p:cNvSpPr/>
          <p:nvPr/>
        </p:nvSpPr>
        <p:spPr>
          <a:xfrm>
            <a:off x="7335596" y="4693527"/>
            <a:ext cx="1820098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"AI and Privacy in New Zealand", Bell Gully 2026</a:t>
            </a:r>
            <a:endParaRPr lang="en-US" sz="688" dirty="0"/>
          </a:p>
        </p:txBody>
      </p:sp>
      <p:sp>
        <p:nvSpPr>
          <p:cNvPr id="60" name="Text 58"/>
          <p:cNvSpPr/>
          <p:nvPr/>
        </p:nvSpPr>
        <p:spPr>
          <a:xfrm>
            <a:off x="2077867" y="4955829"/>
            <a:ext cx="2459536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https://www.getmaxim.ai/articles/measuring-llm-hallucinations-the-metrics-that-</a:t>
            </a:r>
            <a:endParaRPr lang="en-US" sz="574" dirty="0"/>
          </a:p>
        </p:txBody>
      </p:sp>
      <p:sp>
        <p:nvSpPr>
          <p:cNvPr id="61" name="Text 59"/>
          <p:cNvSpPr/>
          <p:nvPr/>
        </p:nvSpPr>
        <p:spPr>
          <a:xfrm>
            <a:off x="4706747" y="4955829"/>
            <a:ext cx="1161568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https://optro.ai/blog/shadow-ai-stats</a:t>
            </a:r>
            <a:endParaRPr lang="en-US" sz="574" dirty="0"/>
          </a:p>
        </p:txBody>
      </p:sp>
      <p:sp>
        <p:nvSpPr>
          <p:cNvPr id="62" name="Text 60"/>
          <p:cNvSpPr/>
          <p:nvPr/>
        </p:nvSpPr>
        <p:spPr>
          <a:xfrm>
            <a:off x="7335621" y="4955829"/>
            <a:ext cx="2524961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https://www.bellgully.com/insights/ai-and-privacy-in-new-zealand-a-practical-guide</a:t>
            </a:r>
            <a:endParaRPr lang="en-US" sz="574" dirty="0"/>
          </a:p>
        </p:txBody>
      </p:sp>
      <p:sp>
        <p:nvSpPr>
          <p:cNvPr id="63" name="Text 61"/>
          <p:cNvSpPr/>
          <p:nvPr/>
        </p:nvSpPr>
        <p:spPr>
          <a:xfrm>
            <a:off x="2077867" y="5045931"/>
            <a:ext cx="1090407" cy="98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74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actually-matter-for-reliable-ai-apps</a:t>
            </a:r>
            <a:endParaRPr lang="en-US" sz="574" dirty="0"/>
          </a:p>
        </p:txBody>
      </p:sp>
      <p:sp>
        <p:nvSpPr>
          <p:cNvPr id="64" name="Text 62"/>
          <p:cNvSpPr/>
          <p:nvPr/>
        </p:nvSpPr>
        <p:spPr>
          <a:xfrm>
            <a:off x="2077858" y="5713086"/>
            <a:ext cx="1774298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6B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  |  Chris Hawksworth, Founder &amp; CEO</a:t>
            </a:r>
            <a:endParaRPr lang="en-US" sz="653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200361" cy="49928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2025423" y="4161865"/>
            <a:ext cx="1730637" cy="20171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1658318" y="5592632"/>
            <a:ext cx="8875059" cy="333487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Text 4"/>
          <p:cNvSpPr/>
          <p:nvPr/>
        </p:nvSpPr>
        <p:spPr>
          <a:xfrm>
            <a:off x="2024112" y="1276143"/>
            <a:ext cx="644420" cy="251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465" dirty="0"/>
          </a:p>
        </p:txBody>
      </p:sp>
      <p:sp>
        <p:nvSpPr>
          <p:cNvPr id="7" name="Text 5"/>
          <p:cNvSpPr/>
          <p:nvPr/>
        </p:nvSpPr>
        <p:spPr>
          <a:xfrm>
            <a:off x="2024075" y="2018227"/>
            <a:ext cx="1441941" cy="1618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44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3, CONTINUED</a:t>
            </a:r>
            <a:endParaRPr lang="en-US" sz="944" dirty="0"/>
          </a:p>
        </p:txBody>
      </p:sp>
      <p:sp>
        <p:nvSpPr>
          <p:cNvPr id="8" name="Text 6"/>
          <p:cNvSpPr/>
          <p:nvPr/>
        </p:nvSpPr>
        <p:spPr>
          <a:xfrm>
            <a:off x="2010558" y="2334785"/>
            <a:ext cx="2205557" cy="67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926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One Risk.</a:t>
            </a:r>
            <a:endParaRPr lang="en-US" sz="3926" dirty="0"/>
          </a:p>
        </p:txBody>
      </p:sp>
      <p:sp>
        <p:nvSpPr>
          <p:cNvPr id="9" name="Text 7"/>
          <p:cNvSpPr/>
          <p:nvPr/>
        </p:nvSpPr>
        <p:spPr>
          <a:xfrm>
            <a:off x="2010558" y="2945481"/>
            <a:ext cx="3767067" cy="67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926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Four Languages.</a:t>
            </a:r>
            <a:endParaRPr lang="en-US" sz="3926" dirty="0"/>
          </a:p>
        </p:txBody>
      </p:sp>
      <p:sp>
        <p:nvSpPr>
          <p:cNvPr id="10" name="Text 8"/>
          <p:cNvSpPr/>
          <p:nvPr/>
        </p:nvSpPr>
        <p:spPr>
          <a:xfrm>
            <a:off x="2024057" y="3669151"/>
            <a:ext cx="427538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AI risk needs a different lexicon depending on who's in the room.</a:t>
            </a:r>
            <a:endParaRPr lang="en-US" sz="1094" dirty="0"/>
          </a:p>
        </p:txBody>
      </p:sp>
      <p:sp>
        <p:nvSpPr>
          <p:cNvPr id="11" name="Text 9"/>
          <p:cNvSpPr/>
          <p:nvPr/>
        </p:nvSpPr>
        <p:spPr>
          <a:xfrm>
            <a:off x="2024057" y="3860136"/>
            <a:ext cx="390418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Here's the framework for choosing it —by seniority and by function.</a:t>
            </a:r>
            <a:endParaRPr lang="en-US" sz="1094" dirty="0"/>
          </a:p>
        </p:txBody>
      </p:sp>
      <p:sp>
        <p:nvSpPr>
          <p:cNvPr id="12" name="Text 10"/>
          <p:cNvSpPr/>
          <p:nvPr/>
        </p:nvSpPr>
        <p:spPr>
          <a:xfrm>
            <a:off x="2024090" y="4354627"/>
            <a:ext cx="2116783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Risk Management Panel  |  2026</a:t>
            </a:r>
            <a:endParaRPr lang="en-US" sz="803" dirty="0"/>
          </a:p>
        </p:txBody>
      </p:sp>
      <p:sp>
        <p:nvSpPr>
          <p:cNvPr id="13" name="Text 11"/>
          <p:cNvSpPr/>
          <p:nvPr/>
        </p:nvSpPr>
        <p:spPr>
          <a:xfrm>
            <a:off x="2024090" y="4553637"/>
            <a:ext cx="1948261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Chris Hawksworth  |  Founder &amp; CEO, Speculo</a:t>
            </a:r>
            <a:endParaRPr lang="en-US" sz="803" dirty="0"/>
          </a:p>
        </p:txBody>
      </p:sp>
      <p:sp>
        <p:nvSpPr>
          <p:cNvPr id="14" name="Text 12"/>
          <p:cNvSpPr/>
          <p:nvPr/>
        </p:nvSpPr>
        <p:spPr>
          <a:xfrm>
            <a:off x="2024090" y="5718101"/>
            <a:ext cx="627880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803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858679" y="933226"/>
            <a:ext cx="8674698" cy="66562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658318" y="933226"/>
            <a:ext cx="200361" cy="49928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25423" y="2119257"/>
            <a:ext cx="1909482" cy="3227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25423" y="3749040"/>
            <a:ext cx="1909482" cy="1032734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4101649" y="2119257"/>
            <a:ext cx="1910827" cy="3227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4101649" y="3749040"/>
            <a:ext cx="1910827" cy="1032734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6179219" y="2119257"/>
            <a:ext cx="1909482" cy="3227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6179219" y="3749040"/>
            <a:ext cx="1909482" cy="1032734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8255445" y="2119257"/>
            <a:ext cx="1910827" cy="3227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8255445" y="3749040"/>
            <a:ext cx="1910827" cy="1032734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2025423" y="2252382"/>
            <a:ext cx="305248" cy="305248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4101649" y="2252382"/>
            <a:ext cx="306593" cy="305248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6179219" y="2252382"/>
            <a:ext cx="305248" cy="305248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8255445" y="2252382"/>
            <a:ext cx="306593" cy="305248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Text 15"/>
          <p:cNvSpPr/>
          <p:nvPr/>
        </p:nvSpPr>
        <p:spPr>
          <a:xfrm>
            <a:off x="3589255" y="1163576"/>
            <a:ext cx="2167581" cy="337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68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Audience Map</a:t>
            </a:r>
            <a:endParaRPr lang="en-US" sz="1968" dirty="0"/>
          </a:p>
        </p:txBody>
      </p:sp>
      <p:sp>
        <p:nvSpPr>
          <p:cNvPr id="18" name="Text 16"/>
          <p:cNvSpPr/>
          <p:nvPr/>
        </p:nvSpPr>
        <p:spPr>
          <a:xfrm>
            <a:off x="2024068" y="1210851"/>
            <a:ext cx="524799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165" dirty="0"/>
          </a:p>
        </p:txBody>
      </p:sp>
      <p:sp>
        <p:nvSpPr>
          <p:cNvPr id="19" name="Text 17"/>
          <p:cNvSpPr/>
          <p:nvPr/>
        </p:nvSpPr>
        <p:spPr>
          <a:xfrm>
            <a:off x="2024101" y="1817028"/>
            <a:ext cx="3277592" cy="151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2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SENIORITY MEETS FUNCTION —TWO AXES, FOUR LEXICONS</a:t>
            </a:r>
            <a:endParaRPr lang="en-US" sz="882" dirty="0"/>
          </a:p>
        </p:txBody>
      </p:sp>
      <p:sp>
        <p:nvSpPr>
          <p:cNvPr id="20" name="Text 18"/>
          <p:cNvSpPr/>
          <p:nvPr/>
        </p:nvSpPr>
        <p:spPr>
          <a:xfrm>
            <a:off x="2436884" y="2247036"/>
            <a:ext cx="77521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&amp; EXEC</a:t>
            </a:r>
            <a:endParaRPr lang="en-US" sz="909" dirty="0"/>
          </a:p>
        </p:txBody>
      </p:sp>
      <p:sp>
        <p:nvSpPr>
          <p:cNvPr id="21" name="Text 19"/>
          <p:cNvSpPr/>
          <p:nvPr/>
        </p:nvSpPr>
        <p:spPr>
          <a:xfrm>
            <a:off x="4514470" y="2247036"/>
            <a:ext cx="1400615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RISK, LEGAL &amp; COMPLIANCE</a:t>
            </a:r>
            <a:endParaRPr lang="en-US" sz="909" dirty="0"/>
          </a:p>
        </p:txBody>
      </p:sp>
      <p:sp>
        <p:nvSpPr>
          <p:cNvPr id="22" name="Text 20"/>
          <p:cNvSpPr/>
          <p:nvPr/>
        </p:nvSpPr>
        <p:spPr>
          <a:xfrm>
            <a:off x="6590701" y="2247036"/>
            <a:ext cx="1539388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&amp; DATA SCIENCE</a:t>
            </a:r>
            <a:endParaRPr lang="en-US" sz="909" dirty="0"/>
          </a:p>
        </p:txBody>
      </p:sp>
      <p:sp>
        <p:nvSpPr>
          <p:cNvPr id="23" name="Text 21"/>
          <p:cNvSpPr/>
          <p:nvPr/>
        </p:nvSpPr>
        <p:spPr>
          <a:xfrm>
            <a:off x="8666883" y="2247036"/>
            <a:ext cx="1528402" cy="155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9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FRONTLINE &amp; BUSINESS USERS</a:t>
            </a:r>
            <a:endParaRPr lang="en-US" sz="909" dirty="0"/>
          </a:p>
        </p:txBody>
      </p:sp>
      <p:sp>
        <p:nvSpPr>
          <p:cNvPr id="24" name="Text 22"/>
          <p:cNvSpPr/>
          <p:nvPr/>
        </p:nvSpPr>
        <p:spPr>
          <a:xfrm>
            <a:off x="2139701" y="2345802"/>
            <a:ext cx="129710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65" dirty="0"/>
          </a:p>
        </p:txBody>
      </p:sp>
      <p:sp>
        <p:nvSpPr>
          <p:cNvPr id="25" name="Text 23"/>
          <p:cNvSpPr/>
          <p:nvPr/>
        </p:nvSpPr>
        <p:spPr>
          <a:xfrm>
            <a:off x="4215967" y="2345802"/>
            <a:ext cx="129710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65" dirty="0"/>
          </a:p>
        </p:txBody>
      </p:sp>
      <p:sp>
        <p:nvSpPr>
          <p:cNvPr id="26" name="Text 24"/>
          <p:cNvSpPr/>
          <p:nvPr/>
        </p:nvSpPr>
        <p:spPr>
          <a:xfrm>
            <a:off x="6293525" y="2345802"/>
            <a:ext cx="129710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65" dirty="0"/>
          </a:p>
        </p:txBody>
      </p:sp>
      <p:sp>
        <p:nvSpPr>
          <p:cNvPr id="27" name="Text 25"/>
          <p:cNvSpPr/>
          <p:nvPr/>
        </p:nvSpPr>
        <p:spPr>
          <a:xfrm>
            <a:off x="8369737" y="2345802"/>
            <a:ext cx="129710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65" dirty="0"/>
          </a:p>
        </p:txBody>
      </p:sp>
      <p:sp>
        <p:nvSpPr>
          <p:cNvPr id="28" name="Text 26"/>
          <p:cNvSpPr/>
          <p:nvPr/>
        </p:nvSpPr>
        <p:spPr>
          <a:xfrm>
            <a:off x="2436898" y="2529920"/>
            <a:ext cx="676664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7777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Senior · Oversight</a:t>
            </a:r>
            <a:endParaRPr lang="en-US" sz="688" dirty="0"/>
          </a:p>
        </p:txBody>
      </p:sp>
      <p:sp>
        <p:nvSpPr>
          <p:cNvPr id="29" name="Text 27"/>
          <p:cNvSpPr/>
          <p:nvPr/>
        </p:nvSpPr>
        <p:spPr>
          <a:xfrm>
            <a:off x="4514428" y="2529920"/>
            <a:ext cx="938005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7777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· Oversight</a:t>
            </a:r>
            <a:endParaRPr lang="en-US" sz="688" dirty="0"/>
          </a:p>
        </p:txBody>
      </p:sp>
      <p:sp>
        <p:nvSpPr>
          <p:cNvPr id="30" name="Text 28"/>
          <p:cNvSpPr/>
          <p:nvPr/>
        </p:nvSpPr>
        <p:spPr>
          <a:xfrm>
            <a:off x="6590646" y="2529920"/>
            <a:ext cx="1010551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7777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· Build &amp; Run</a:t>
            </a:r>
            <a:endParaRPr lang="en-US" sz="688" dirty="0"/>
          </a:p>
        </p:txBody>
      </p:sp>
      <p:sp>
        <p:nvSpPr>
          <p:cNvPr id="31" name="Text 29"/>
          <p:cNvSpPr/>
          <p:nvPr/>
        </p:nvSpPr>
        <p:spPr>
          <a:xfrm>
            <a:off x="8666865" y="2529920"/>
            <a:ext cx="951116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dirty="0">
                <a:solidFill>
                  <a:srgbClr val="7777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Operational · Build &amp; Run</a:t>
            </a:r>
            <a:endParaRPr lang="en-US" sz="688" dirty="0"/>
          </a:p>
        </p:txBody>
      </p:sp>
      <p:sp>
        <p:nvSpPr>
          <p:cNvPr id="32" name="Text 30"/>
          <p:cNvSpPr/>
          <p:nvPr/>
        </p:nvSpPr>
        <p:spPr>
          <a:xfrm>
            <a:off x="2024081" y="2812163"/>
            <a:ext cx="995646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 FRAMING</a:t>
            </a:r>
            <a:endParaRPr lang="en-US" sz="759" dirty="0"/>
          </a:p>
        </p:txBody>
      </p:sp>
      <p:sp>
        <p:nvSpPr>
          <p:cNvPr id="33" name="Text 31"/>
          <p:cNvSpPr/>
          <p:nvPr/>
        </p:nvSpPr>
        <p:spPr>
          <a:xfrm>
            <a:off x="4101653" y="2812163"/>
            <a:ext cx="991773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FRAMING</a:t>
            </a:r>
            <a:endParaRPr lang="en-US" sz="759" dirty="0"/>
          </a:p>
        </p:txBody>
      </p:sp>
      <p:sp>
        <p:nvSpPr>
          <p:cNvPr id="34" name="Text 32"/>
          <p:cNvSpPr/>
          <p:nvPr/>
        </p:nvSpPr>
        <p:spPr>
          <a:xfrm>
            <a:off x="6177847" y="2812163"/>
            <a:ext cx="1068259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FRAMING</a:t>
            </a:r>
            <a:endParaRPr lang="en-US" sz="759" dirty="0"/>
          </a:p>
        </p:txBody>
      </p:sp>
      <p:sp>
        <p:nvSpPr>
          <p:cNvPr id="35" name="Text 33"/>
          <p:cNvSpPr/>
          <p:nvPr/>
        </p:nvSpPr>
        <p:spPr>
          <a:xfrm>
            <a:off x="8254053" y="2812163"/>
            <a:ext cx="1060514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FRAMING</a:t>
            </a:r>
            <a:endParaRPr lang="en-US" sz="759" dirty="0"/>
          </a:p>
        </p:txBody>
      </p:sp>
      <p:sp>
        <p:nvSpPr>
          <p:cNvPr id="36" name="Text 34"/>
          <p:cNvSpPr/>
          <p:nvPr/>
        </p:nvSpPr>
        <p:spPr>
          <a:xfrm>
            <a:off x="2024090" y="3192783"/>
            <a:ext cx="1899104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Exposure, ownership, and the next decision. </a:t>
            </a:r>
            <a:endParaRPr lang="en-US" sz="803" dirty="0"/>
          </a:p>
        </p:txBody>
      </p:sp>
      <p:sp>
        <p:nvSpPr>
          <p:cNvPr id="37" name="Text 35"/>
          <p:cNvSpPr/>
          <p:nvPr/>
        </p:nvSpPr>
        <p:spPr>
          <a:xfrm>
            <a:off x="4101606" y="3192783"/>
            <a:ext cx="1624195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Mapped to a named framework, with </a:t>
            </a:r>
            <a:endParaRPr lang="en-US" sz="803" dirty="0"/>
          </a:p>
        </p:txBody>
      </p:sp>
      <p:sp>
        <p:nvSpPr>
          <p:cNvPr id="38" name="Text 36"/>
          <p:cNvSpPr/>
          <p:nvPr/>
        </p:nvSpPr>
        <p:spPr>
          <a:xfrm>
            <a:off x="6177824" y="3192783"/>
            <a:ext cx="4043788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Metrics, thresholds, and root cause —precise What to do, what to flag, and who to tell —in </a:t>
            </a:r>
            <a:endParaRPr lang="en-US" sz="803" dirty="0"/>
          </a:p>
        </p:txBody>
      </p:sp>
      <p:sp>
        <p:nvSpPr>
          <p:cNvPr id="39" name="Text 37"/>
          <p:cNvSpPr/>
          <p:nvPr/>
        </p:nvSpPr>
        <p:spPr>
          <a:xfrm>
            <a:off x="2024090" y="3334002"/>
            <a:ext cx="732632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mechanism.</a:t>
            </a:r>
            <a:endParaRPr lang="en-US" sz="803" dirty="0"/>
          </a:p>
        </p:txBody>
      </p:sp>
      <p:sp>
        <p:nvSpPr>
          <p:cNvPr id="40" name="Text 38"/>
          <p:cNvSpPr/>
          <p:nvPr/>
        </p:nvSpPr>
        <p:spPr>
          <a:xfrm>
            <a:off x="4101606" y="3334002"/>
            <a:ext cx="1176165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and an audit trail.</a:t>
            </a:r>
            <a:endParaRPr lang="en-US" sz="803" dirty="0"/>
          </a:p>
        </p:txBody>
      </p:sp>
      <p:sp>
        <p:nvSpPr>
          <p:cNvPr id="41" name="Text 39"/>
          <p:cNvSpPr/>
          <p:nvPr/>
        </p:nvSpPr>
        <p:spPr>
          <a:xfrm>
            <a:off x="6177824" y="3334002"/>
            <a:ext cx="779642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enough to act on.</a:t>
            </a:r>
            <a:endParaRPr lang="en-US" sz="803" dirty="0"/>
          </a:p>
        </p:txBody>
      </p:sp>
      <p:sp>
        <p:nvSpPr>
          <p:cNvPr id="42" name="Text 40"/>
          <p:cNvSpPr/>
          <p:nvPr/>
        </p:nvSpPr>
        <p:spPr>
          <a:xfrm>
            <a:off x="8254036" y="3334002"/>
            <a:ext cx="503712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order.</a:t>
            </a:r>
            <a:endParaRPr lang="en-US" sz="803" dirty="0"/>
          </a:p>
        </p:txBody>
      </p:sp>
      <p:sp>
        <p:nvSpPr>
          <p:cNvPr id="43" name="Text 41"/>
          <p:cNvSpPr/>
          <p:nvPr/>
        </p:nvSpPr>
        <p:spPr>
          <a:xfrm>
            <a:off x="2143741" y="3906886"/>
            <a:ext cx="48918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/ SAY</a:t>
            </a:r>
            <a:endParaRPr lang="en-US" sz="688" dirty="0"/>
          </a:p>
        </p:txBody>
      </p:sp>
      <p:sp>
        <p:nvSpPr>
          <p:cNvPr id="44" name="Text 42"/>
          <p:cNvSpPr/>
          <p:nvPr/>
        </p:nvSpPr>
        <p:spPr>
          <a:xfrm>
            <a:off x="4221319" y="3906886"/>
            <a:ext cx="48918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/ SAY</a:t>
            </a:r>
            <a:endParaRPr lang="en-US" sz="688" dirty="0"/>
          </a:p>
        </p:txBody>
      </p:sp>
      <p:sp>
        <p:nvSpPr>
          <p:cNvPr id="45" name="Text 43"/>
          <p:cNvSpPr/>
          <p:nvPr/>
        </p:nvSpPr>
        <p:spPr>
          <a:xfrm>
            <a:off x="6297527" y="3906886"/>
            <a:ext cx="48918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/ SAY</a:t>
            </a:r>
            <a:endParaRPr lang="en-US" sz="688" dirty="0"/>
          </a:p>
        </p:txBody>
      </p:sp>
      <p:sp>
        <p:nvSpPr>
          <p:cNvPr id="46" name="Text 44"/>
          <p:cNvSpPr/>
          <p:nvPr/>
        </p:nvSpPr>
        <p:spPr>
          <a:xfrm>
            <a:off x="8375079" y="3906886"/>
            <a:ext cx="489180" cy="117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88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/ SAY</a:t>
            </a:r>
            <a:endParaRPr lang="en-US" sz="688" dirty="0"/>
          </a:p>
        </p:txBody>
      </p:sp>
      <p:sp>
        <p:nvSpPr>
          <p:cNvPr id="47" name="Text 45"/>
          <p:cNvSpPr/>
          <p:nvPr/>
        </p:nvSpPr>
        <p:spPr>
          <a:xfrm>
            <a:off x="2143733" y="4280568"/>
            <a:ext cx="1695544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“What changed? What are we watching? </a:t>
            </a:r>
            <a:endParaRPr lang="en-US" sz="759" dirty="0"/>
          </a:p>
        </p:txBody>
      </p:sp>
      <p:sp>
        <p:nvSpPr>
          <p:cNvPr id="48" name="Text 46"/>
          <p:cNvSpPr/>
          <p:nvPr/>
        </p:nvSpPr>
        <p:spPr>
          <a:xfrm>
            <a:off x="4221304" y="4280568"/>
            <a:ext cx="1678117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“Which control does this sit under, and is </a:t>
            </a:r>
            <a:endParaRPr lang="en-US" sz="759" dirty="0"/>
          </a:p>
        </p:txBody>
      </p:sp>
      <p:sp>
        <p:nvSpPr>
          <p:cNvPr id="49" name="Text 47"/>
          <p:cNvSpPr/>
          <p:nvPr/>
        </p:nvSpPr>
        <p:spPr>
          <a:xfrm>
            <a:off x="6297511" y="4280568"/>
            <a:ext cx="1632612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“What's the number, and what decision </a:t>
            </a:r>
            <a:endParaRPr lang="en-US" sz="759" dirty="0"/>
          </a:p>
        </p:txBody>
      </p:sp>
      <p:sp>
        <p:nvSpPr>
          <p:cNvPr id="50" name="Text 48"/>
          <p:cNvSpPr/>
          <p:nvPr/>
        </p:nvSpPr>
        <p:spPr>
          <a:xfrm>
            <a:off x="8375077" y="4347786"/>
            <a:ext cx="1529211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“What's the one action I take today?”</a:t>
            </a:r>
            <a:endParaRPr lang="en-US" sz="759" dirty="0"/>
          </a:p>
        </p:txBody>
      </p:sp>
      <p:sp>
        <p:nvSpPr>
          <p:cNvPr id="51" name="Text 49"/>
          <p:cNvSpPr/>
          <p:nvPr/>
        </p:nvSpPr>
        <p:spPr>
          <a:xfrm>
            <a:off x="2143733" y="4413675"/>
            <a:ext cx="1519529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decision do you need from us?”</a:t>
            </a:r>
            <a:endParaRPr lang="en-US" sz="759" dirty="0"/>
          </a:p>
        </p:txBody>
      </p:sp>
      <p:sp>
        <p:nvSpPr>
          <p:cNvPr id="52" name="Text 50"/>
          <p:cNvSpPr/>
          <p:nvPr/>
        </p:nvSpPr>
        <p:spPr>
          <a:xfrm>
            <a:off x="4221304" y="4413675"/>
            <a:ext cx="609438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evidenced?”</a:t>
            </a:r>
            <a:endParaRPr lang="en-US" sz="759" dirty="0"/>
          </a:p>
        </p:txBody>
      </p:sp>
      <p:sp>
        <p:nvSpPr>
          <p:cNvPr id="53" name="Text 51"/>
          <p:cNvSpPr/>
          <p:nvPr/>
        </p:nvSpPr>
        <p:spPr>
          <a:xfrm>
            <a:off x="6297511" y="4413675"/>
            <a:ext cx="617184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does it drive?”</a:t>
            </a:r>
            <a:endParaRPr lang="en-US" sz="759" dirty="0"/>
          </a:p>
        </p:txBody>
      </p:sp>
      <p:sp>
        <p:nvSpPr>
          <p:cNvPr id="54" name="Text 52"/>
          <p:cNvSpPr/>
          <p:nvPr/>
        </p:nvSpPr>
        <p:spPr>
          <a:xfrm>
            <a:off x="2024082" y="5752039"/>
            <a:ext cx="3951854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 AI Governance &amp; Risk Management Series —Gap 3, Continued (companion to Gap 3: The Language Barrier)</a:t>
            </a:r>
            <a:endParaRPr lang="en-US" sz="653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858679" y="933226"/>
            <a:ext cx="8674698" cy="665629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1658318" y="933226"/>
            <a:ext cx="200361" cy="49928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25423" y="1765599"/>
            <a:ext cx="8140849" cy="6992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25423" y="2697480"/>
            <a:ext cx="3969572" cy="1364876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195356" y="2697480"/>
            <a:ext cx="3970916" cy="1364876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25423" y="4229100"/>
            <a:ext cx="3969572" cy="136353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6195356" y="4229100"/>
            <a:ext cx="3970916" cy="1363532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2025423" y="2697480"/>
            <a:ext cx="199016" cy="20036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6195356" y="2697480"/>
            <a:ext cx="199016" cy="20036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2025423" y="4229100"/>
            <a:ext cx="199016" cy="199016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6195356" y="4229100"/>
            <a:ext cx="199016" cy="199016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Text 12"/>
          <p:cNvSpPr/>
          <p:nvPr/>
        </p:nvSpPr>
        <p:spPr>
          <a:xfrm>
            <a:off x="3589255" y="1163576"/>
            <a:ext cx="3353373" cy="337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68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Fact, Four Translations</a:t>
            </a:r>
            <a:endParaRPr lang="en-US" sz="1968" dirty="0"/>
          </a:p>
        </p:txBody>
      </p:sp>
      <p:sp>
        <p:nvSpPr>
          <p:cNvPr id="15" name="Text 13"/>
          <p:cNvSpPr/>
          <p:nvPr/>
        </p:nvSpPr>
        <p:spPr>
          <a:xfrm>
            <a:off x="2024068" y="1210851"/>
            <a:ext cx="524799" cy="199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65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165" dirty="0"/>
          </a:p>
        </p:txBody>
      </p:sp>
      <p:sp>
        <p:nvSpPr>
          <p:cNvPr id="16" name="Text 14"/>
          <p:cNvSpPr/>
          <p:nvPr/>
        </p:nvSpPr>
        <p:spPr>
          <a:xfrm>
            <a:off x="2190818" y="1907188"/>
            <a:ext cx="762120" cy="13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9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RAW FACT</a:t>
            </a:r>
            <a:endParaRPr lang="en-US" sz="759" dirty="0"/>
          </a:p>
        </p:txBody>
      </p:sp>
      <p:sp>
        <p:nvSpPr>
          <p:cNvPr id="17" name="Text 15"/>
          <p:cNvSpPr/>
          <p:nvPr/>
        </p:nvSpPr>
        <p:spPr>
          <a:xfrm>
            <a:off x="2190791" y="2142810"/>
            <a:ext cx="5590427" cy="225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15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“Production hallucination rate crossed the 10% alert threshold this week.”</a:t>
            </a:r>
            <a:endParaRPr lang="en-US" sz="1315" dirty="0"/>
          </a:p>
        </p:txBody>
      </p:sp>
      <p:sp>
        <p:nvSpPr>
          <p:cNvPr id="18" name="Text 16"/>
          <p:cNvSpPr/>
          <p:nvPr/>
        </p:nvSpPr>
        <p:spPr>
          <a:xfrm>
            <a:off x="2323943" y="2770579"/>
            <a:ext cx="799877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THE BOARD</a:t>
            </a:r>
            <a:endParaRPr lang="en-US" sz="803" dirty="0"/>
          </a:p>
        </p:txBody>
      </p:sp>
      <p:sp>
        <p:nvSpPr>
          <p:cNvPr id="19" name="Text 17"/>
          <p:cNvSpPr/>
          <p:nvPr/>
        </p:nvSpPr>
        <p:spPr>
          <a:xfrm>
            <a:off x="6493851" y="2770579"/>
            <a:ext cx="1249236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RISK &amp; COMPLIANCE</a:t>
            </a:r>
            <a:endParaRPr lang="en-US" sz="803" dirty="0"/>
          </a:p>
        </p:txBody>
      </p:sp>
      <p:sp>
        <p:nvSpPr>
          <p:cNvPr id="20" name="Text 18"/>
          <p:cNvSpPr/>
          <p:nvPr/>
        </p:nvSpPr>
        <p:spPr>
          <a:xfrm>
            <a:off x="2224435" y="3290721"/>
            <a:ext cx="347508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“Our customer-facing AI assistant is giving wrong answers more often than our </a:t>
            </a:r>
            <a:endParaRPr lang="en-US" sz="838" dirty="0"/>
          </a:p>
        </p:txBody>
      </p:sp>
      <p:sp>
        <p:nvSpPr>
          <p:cNvPr id="21" name="Text 19"/>
          <p:cNvSpPr/>
          <p:nvPr/>
        </p:nvSpPr>
        <p:spPr>
          <a:xfrm>
            <a:off x="6394371" y="3367328"/>
            <a:ext cx="3417718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“Breached the &gt;10% alert threshold in the AI risk register. Trigger the incident </a:t>
            </a:r>
            <a:endParaRPr lang="en-US" sz="838" dirty="0"/>
          </a:p>
        </p:txBody>
      </p:sp>
      <p:sp>
        <p:nvSpPr>
          <p:cNvPr id="22" name="Text 20"/>
          <p:cNvSpPr/>
          <p:nvPr/>
        </p:nvSpPr>
        <p:spPr>
          <a:xfrm>
            <a:off x="2224435" y="3443999"/>
            <a:ext cx="350695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 threshold allows. We've paused new deployments —no customer impact </a:t>
            </a:r>
            <a:endParaRPr lang="en-US" sz="838" dirty="0"/>
          </a:p>
        </p:txBody>
      </p:sp>
      <p:sp>
        <p:nvSpPr>
          <p:cNvPr id="23" name="Text 21"/>
          <p:cNvSpPr/>
          <p:nvPr/>
        </p:nvSpPr>
        <p:spPr>
          <a:xfrm>
            <a:off x="6394371" y="3520670"/>
            <a:ext cx="2845344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runbook and document the root-cause review for the audit trail.”</a:t>
            </a:r>
            <a:endParaRPr lang="en-US" sz="838" dirty="0"/>
          </a:p>
        </p:txBody>
      </p:sp>
      <p:sp>
        <p:nvSpPr>
          <p:cNvPr id="24" name="Text 22"/>
          <p:cNvSpPr/>
          <p:nvPr/>
        </p:nvSpPr>
        <p:spPr>
          <a:xfrm>
            <a:off x="2224435" y="3597277"/>
            <a:ext cx="65698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reported yet.”</a:t>
            </a:r>
            <a:endParaRPr lang="en-US" sz="838" dirty="0"/>
          </a:p>
        </p:txBody>
      </p:sp>
      <p:sp>
        <p:nvSpPr>
          <p:cNvPr id="25" name="Text 23"/>
          <p:cNvSpPr/>
          <p:nvPr/>
        </p:nvSpPr>
        <p:spPr>
          <a:xfrm>
            <a:off x="2323943" y="4300828"/>
            <a:ext cx="911987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ENGINEERING</a:t>
            </a:r>
            <a:endParaRPr lang="en-US" sz="803" dirty="0"/>
          </a:p>
        </p:txBody>
      </p:sp>
      <p:sp>
        <p:nvSpPr>
          <p:cNvPr id="26" name="Text 24"/>
          <p:cNvSpPr/>
          <p:nvPr/>
        </p:nvSpPr>
        <p:spPr>
          <a:xfrm>
            <a:off x="6493851" y="4300828"/>
            <a:ext cx="779131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FRONTLINE</a:t>
            </a:r>
            <a:endParaRPr lang="en-US" sz="803" dirty="0"/>
          </a:p>
        </p:txBody>
      </p:sp>
      <p:sp>
        <p:nvSpPr>
          <p:cNvPr id="27" name="Text 25"/>
          <p:cNvSpPr/>
          <p:nvPr/>
        </p:nvSpPr>
        <p:spPr>
          <a:xfrm>
            <a:off x="2224435" y="4898972"/>
            <a:ext cx="3517575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“Unsupported-claim rate spiked from 4% to 11% after the model update. Isolate </a:t>
            </a:r>
            <a:endParaRPr lang="en-US" sz="838" dirty="0"/>
          </a:p>
        </p:txBody>
      </p:sp>
      <p:sp>
        <p:nvSpPr>
          <p:cNvPr id="28" name="Text 26"/>
          <p:cNvSpPr/>
          <p:nvPr/>
        </p:nvSpPr>
        <p:spPr>
          <a:xfrm>
            <a:off x="6394371" y="4898972"/>
            <a:ext cx="3428341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“The AI assistant may be giving inaccurate answers right now. Verify anything </a:t>
            </a:r>
            <a:endParaRPr lang="en-US" sz="838" dirty="0"/>
          </a:p>
        </p:txBody>
      </p:sp>
      <p:sp>
        <p:nvSpPr>
          <p:cNvPr id="29" name="Text 27"/>
          <p:cNvSpPr/>
          <p:nvPr/>
        </p:nvSpPr>
        <p:spPr>
          <a:xfrm>
            <a:off x="2224435" y="5052250"/>
            <a:ext cx="2300378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retrieval vs. prompt vs. base model before rollback.”</a:t>
            </a:r>
            <a:endParaRPr lang="en-US" sz="838" dirty="0"/>
          </a:p>
        </p:txBody>
      </p:sp>
      <p:sp>
        <p:nvSpPr>
          <p:cNvPr id="30" name="Text 28"/>
          <p:cNvSpPr/>
          <p:nvPr/>
        </p:nvSpPr>
        <p:spPr>
          <a:xfrm>
            <a:off x="6394371" y="5052250"/>
            <a:ext cx="2691309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customer-facing manually and flag issues to your team lead.”</a:t>
            </a:r>
            <a:endParaRPr lang="en-US" sz="838" dirty="0"/>
          </a:p>
        </p:txBody>
      </p:sp>
      <p:sp>
        <p:nvSpPr>
          <p:cNvPr id="31" name="Text 29"/>
          <p:cNvSpPr/>
          <p:nvPr/>
        </p:nvSpPr>
        <p:spPr>
          <a:xfrm>
            <a:off x="2024082" y="5752039"/>
            <a:ext cx="3390770" cy="111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53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Metric convention from Gap 1, Continued —Output Reliability (≤5% normal / &gt;10% alert threshold)</a:t>
            </a:r>
            <a:endParaRPr lang="en-US" sz="653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200361" cy="49928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2025423" y="2365338"/>
            <a:ext cx="2580491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2025423" y="2365338"/>
            <a:ext cx="2580491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4804930" y="2365338"/>
            <a:ext cx="2580491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4804930" y="2365338"/>
            <a:ext cx="2580491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7585782" y="2365338"/>
            <a:ext cx="2580490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7585782" y="2365338"/>
            <a:ext cx="2580490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2025423" y="4046220"/>
            <a:ext cx="2580491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2025423" y="4046220"/>
            <a:ext cx="2580491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4804930" y="4046220"/>
            <a:ext cx="2580491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4804930" y="4046220"/>
            <a:ext cx="2580491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7585782" y="4046220"/>
            <a:ext cx="2580490" cy="1480521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7585782" y="4046220"/>
            <a:ext cx="2580490" cy="38996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1658318" y="5592632"/>
            <a:ext cx="8875059" cy="333487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Text 15"/>
          <p:cNvSpPr/>
          <p:nvPr/>
        </p:nvSpPr>
        <p:spPr>
          <a:xfrm>
            <a:off x="2024099" y="1248866"/>
            <a:ext cx="466279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15" dirty="0"/>
          </a:p>
        </p:txBody>
      </p:sp>
      <p:sp>
        <p:nvSpPr>
          <p:cNvPr id="18" name="Text 16"/>
          <p:cNvSpPr/>
          <p:nvPr/>
        </p:nvSpPr>
        <p:spPr>
          <a:xfrm>
            <a:off x="2024101" y="1570920"/>
            <a:ext cx="1954125" cy="151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2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PUTTING IT INTO PRACTICE</a:t>
            </a:r>
            <a:endParaRPr lang="en-US" sz="882" dirty="0"/>
          </a:p>
        </p:txBody>
      </p:sp>
      <p:sp>
        <p:nvSpPr>
          <p:cNvPr id="19" name="Text 17"/>
          <p:cNvSpPr/>
          <p:nvPr/>
        </p:nvSpPr>
        <p:spPr>
          <a:xfrm>
            <a:off x="2010667" y="1828379"/>
            <a:ext cx="2941304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Rule Per Audience</a:t>
            </a:r>
            <a:endParaRPr lang="en-US" sz="2179" dirty="0"/>
          </a:p>
        </p:txBody>
      </p:sp>
      <p:sp>
        <p:nvSpPr>
          <p:cNvPr id="20" name="Text 18"/>
          <p:cNvSpPr/>
          <p:nvPr/>
        </p:nvSpPr>
        <p:spPr>
          <a:xfrm>
            <a:off x="2190831" y="2679463"/>
            <a:ext cx="39780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</a:t>
            </a:r>
            <a:endParaRPr lang="en-US" sz="1094" dirty="0"/>
          </a:p>
        </p:txBody>
      </p:sp>
      <p:sp>
        <p:nvSpPr>
          <p:cNvPr id="21" name="Text 19"/>
          <p:cNvSpPr/>
          <p:nvPr/>
        </p:nvSpPr>
        <p:spPr>
          <a:xfrm>
            <a:off x="4971680" y="2679463"/>
            <a:ext cx="1458749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 / Senior Leadership</a:t>
            </a:r>
            <a:endParaRPr lang="en-US" sz="1094" dirty="0"/>
          </a:p>
        </p:txBody>
      </p:sp>
      <p:sp>
        <p:nvSpPr>
          <p:cNvPr id="22" name="Text 20"/>
          <p:cNvSpPr/>
          <p:nvPr/>
        </p:nvSpPr>
        <p:spPr>
          <a:xfrm>
            <a:off x="7751168" y="2679463"/>
            <a:ext cx="287414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094" dirty="0"/>
          </a:p>
        </p:txBody>
      </p:sp>
      <p:sp>
        <p:nvSpPr>
          <p:cNvPr id="23" name="Text 21"/>
          <p:cNvSpPr/>
          <p:nvPr/>
        </p:nvSpPr>
        <p:spPr>
          <a:xfrm>
            <a:off x="2190823" y="3243616"/>
            <a:ext cx="2178000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questions only: what changed, what we're </a:t>
            </a:r>
            <a:endParaRPr lang="en-US" sz="838" dirty="0"/>
          </a:p>
        </p:txBody>
      </p:sp>
      <p:sp>
        <p:nvSpPr>
          <p:cNvPr id="24" name="Text 22"/>
          <p:cNvSpPr/>
          <p:nvPr/>
        </p:nvSpPr>
        <p:spPr>
          <a:xfrm>
            <a:off x="4971655" y="3243616"/>
            <a:ext cx="2299103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Frame every AI update as a business decision, not a </a:t>
            </a:r>
            <a:endParaRPr lang="en-US" sz="838" dirty="0"/>
          </a:p>
        </p:txBody>
      </p:sp>
      <p:sp>
        <p:nvSpPr>
          <p:cNvPr id="25" name="Text 23"/>
          <p:cNvSpPr/>
          <p:nvPr/>
        </p:nvSpPr>
        <p:spPr>
          <a:xfrm>
            <a:off x="7751146" y="3243616"/>
            <a:ext cx="2217305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every update to a named risk in the register, </a:t>
            </a:r>
            <a:endParaRPr lang="en-US" sz="838" dirty="0"/>
          </a:p>
        </p:txBody>
      </p:sp>
      <p:sp>
        <p:nvSpPr>
          <p:cNvPr id="26" name="Text 24"/>
          <p:cNvSpPr/>
          <p:nvPr/>
        </p:nvSpPr>
        <p:spPr>
          <a:xfrm>
            <a:off x="2190823" y="3396959"/>
            <a:ext cx="1520004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watching, what decision we need.</a:t>
            </a:r>
            <a:endParaRPr lang="en-US" sz="838" dirty="0"/>
          </a:p>
        </p:txBody>
      </p:sp>
      <p:sp>
        <p:nvSpPr>
          <p:cNvPr id="27" name="Text 25"/>
          <p:cNvSpPr/>
          <p:nvPr/>
        </p:nvSpPr>
        <p:spPr>
          <a:xfrm>
            <a:off x="4971655" y="3396959"/>
            <a:ext cx="1056836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status report.</a:t>
            </a:r>
            <a:endParaRPr lang="en-US" sz="838" dirty="0"/>
          </a:p>
        </p:txBody>
      </p:sp>
      <p:sp>
        <p:nvSpPr>
          <p:cNvPr id="28" name="Text 26"/>
          <p:cNvSpPr/>
          <p:nvPr/>
        </p:nvSpPr>
        <p:spPr>
          <a:xfrm>
            <a:off x="7751146" y="3396959"/>
            <a:ext cx="1113139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an owner attached.</a:t>
            </a:r>
            <a:endParaRPr lang="en-US" sz="838" dirty="0"/>
          </a:p>
        </p:txBody>
      </p:sp>
      <p:sp>
        <p:nvSpPr>
          <p:cNvPr id="29" name="Text 27"/>
          <p:cNvSpPr/>
          <p:nvPr/>
        </p:nvSpPr>
        <p:spPr>
          <a:xfrm>
            <a:off x="2190831" y="4360330"/>
            <a:ext cx="727028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094" dirty="0"/>
          </a:p>
        </p:txBody>
      </p:sp>
      <p:sp>
        <p:nvSpPr>
          <p:cNvPr id="30" name="Text 28"/>
          <p:cNvSpPr/>
          <p:nvPr/>
        </p:nvSpPr>
        <p:spPr>
          <a:xfrm>
            <a:off x="4971680" y="4360330"/>
            <a:ext cx="732706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</a:t>
            </a:r>
            <a:endParaRPr lang="en-US" sz="1094" dirty="0"/>
          </a:p>
        </p:txBody>
      </p:sp>
      <p:sp>
        <p:nvSpPr>
          <p:cNvPr id="31" name="Text 29"/>
          <p:cNvSpPr/>
          <p:nvPr/>
        </p:nvSpPr>
        <p:spPr>
          <a:xfrm>
            <a:off x="7751168" y="4360330"/>
            <a:ext cx="571902" cy="187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94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Frontline</a:t>
            </a:r>
            <a:endParaRPr lang="en-US" sz="1094" dirty="0"/>
          </a:p>
        </p:txBody>
      </p:sp>
      <p:sp>
        <p:nvSpPr>
          <p:cNvPr id="32" name="Text 30"/>
          <p:cNvSpPr/>
          <p:nvPr/>
        </p:nvSpPr>
        <p:spPr>
          <a:xfrm>
            <a:off x="2190823" y="4923189"/>
            <a:ext cx="226617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Tie every update to a specific control or regulatory </a:t>
            </a:r>
            <a:endParaRPr lang="en-US" sz="838" dirty="0"/>
          </a:p>
        </p:txBody>
      </p:sp>
      <p:sp>
        <p:nvSpPr>
          <p:cNvPr id="33" name="Text 31"/>
          <p:cNvSpPr/>
          <p:nvPr/>
        </p:nvSpPr>
        <p:spPr>
          <a:xfrm>
            <a:off x="4971655" y="4923189"/>
            <a:ext cx="2313976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the decision the number drives —not just the </a:t>
            </a:r>
            <a:endParaRPr lang="en-US" sz="838" dirty="0"/>
          </a:p>
        </p:txBody>
      </p:sp>
      <p:sp>
        <p:nvSpPr>
          <p:cNvPr id="34" name="Text 32"/>
          <p:cNvSpPr/>
          <p:nvPr/>
        </p:nvSpPr>
        <p:spPr>
          <a:xfrm>
            <a:off x="7751146" y="4999795"/>
            <a:ext cx="1645357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Convert every policy into one action.</a:t>
            </a:r>
            <a:endParaRPr lang="en-US" sz="838" dirty="0"/>
          </a:p>
        </p:txBody>
      </p:sp>
      <p:sp>
        <p:nvSpPr>
          <p:cNvPr id="35" name="Text 33"/>
          <p:cNvSpPr/>
          <p:nvPr/>
        </p:nvSpPr>
        <p:spPr>
          <a:xfrm>
            <a:off x="2190823" y="5076467"/>
            <a:ext cx="1009032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obligation, evidenced.</a:t>
            </a:r>
            <a:endParaRPr lang="en-US" sz="838" dirty="0"/>
          </a:p>
        </p:txBody>
      </p:sp>
      <p:sp>
        <p:nvSpPr>
          <p:cNvPr id="36" name="Text 34"/>
          <p:cNvSpPr/>
          <p:nvPr/>
        </p:nvSpPr>
        <p:spPr>
          <a:xfrm>
            <a:off x="4971655" y="5076467"/>
            <a:ext cx="425823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number.</a:t>
            </a:r>
            <a:endParaRPr lang="en-US" sz="838" dirty="0"/>
          </a:p>
        </p:txBody>
      </p:sp>
      <p:sp>
        <p:nvSpPr>
          <p:cNvPr id="37" name="Text 35"/>
          <p:cNvSpPr/>
          <p:nvPr/>
        </p:nvSpPr>
        <p:spPr>
          <a:xfrm>
            <a:off x="2024090" y="5718101"/>
            <a:ext cx="627880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80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9920539" y="91556"/>
            <a:ext cx="1919805" cy="685421"/>
          </a:xfrm>
          <a:prstGeom prst="rect">
            <a:avLst/>
          </a:prstGeom>
          <a:solidFill>
            <a:srgbClr val="C73A1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005924"/>
            <a:ext cx="5485841" cy="959731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4339" y="2459909"/>
            <a:ext cx="292674" cy="29267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4339" y="3319200"/>
            <a:ext cx="292674" cy="29267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4339" y="4178858"/>
            <a:ext cx="292674" cy="292661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594339" y="5038148"/>
            <a:ext cx="292674" cy="292661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594339" y="5897794"/>
            <a:ext cx="292674" cy="29267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6446295" y="959850"/>
            <a:ext cx="5348698" cy="5577277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6628813" y="1572909"/>
            <a:ext cx="4937220" cy="1444270"/>
          </a:xfrm>
          <a:prstGeom prst="rect">
            <a:avLst/>
          </a:prstGeom>
          <a:solidFill>
            <a:srgbClr val="9E9E9E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10222204" y="2030093"/>
            <a:ext cx="1279760" cy="868281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Shape 15"/>
          <p:cNvSpPr/>
          <p:nvPr/>
        </p:nvSpPr>
        <p:spPr>
          <a:xfrm>
            <a:off x="6628813" y="3154690"/>
            <a:ext cx="4937220" cy="1444270"/>
          </a:xfrm>
          <a:prstGeom prst="rect">
            <a:avLst/>
          </a:prstGeom>
          <a:solidFill>
            <a:srgbClr val="44444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8" name="Shape 16"/>
          <p:cNvSpPr/>
          <p:nvPr/>
        </p:nvSpPr>
        <p:spPr>
          <a:xfrm>
            <a:off x="10222204" y="3611874"/>
            <a:ext cx="1279760" cy="86829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9" name="Shape 17"/>
          <p:cNvSpPr/>
          <p:nvPr/>
        </p:nvSpPr>
        <p:spPr>
          <a:xfrm>
            <a:off x="6628813" y="4736470"/>
            <a:ext cx="4937220" cy="144427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0" name="Shape 18"/>
          <p:cNvSpPr/>
          <p:nvPr/>
        </p:nvSpPr>
        <p:spPr>
          <a:xfrm>
            <a:off x="10222204" y="5193654"/>
            <a:ext cx="1279760" cy="86829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1" name="Text 19"/>
          <p:cNvSpPr/>
          <p:nvPr/>
        </p:nvSpPr>
        <p:spPr>
          <a:xfrm>
            <a:off x="10573906" y="283437"/>
            <a:ext cx="667708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ibm.com/think/</a:t>
            </a:r>
            <a:endParaRPr lang="en-US" sz="750" dirty="0"/>
          </a:p>
        </p:txBody>
      </p:sp>
      <p:sp>
        <p:nvSpPr>
          <p:cNvPr id="22" name="Text 20"/>
          <p:cNvSpPr/>
          <p:nvPr/>
        </p:nvSpPr>
        <p:spPr>
          <a:xfrm>
            <a:off x="2468438" y="320435"/>
            <a:ext cx="3574157" cy="48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AI Governance?</a:t>
            </a:r>
            <a:endParaRPr lang="en-US" sz="2800" dirty="0"/>
          </a:p>
        </p:txBody>
      </p:sp>
      <p:sp>
        <p:nvSpPr>
          <p:cNvPr id="23" name="Text 21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10746340" y="397910"/>
            <a:ext cx="323222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topics/</a:t>
            </a:r>
            <a:endParaRPr lang="en-US" sz="750" dirty="0"/>
          </a:p>
        </p:txBody>
      </p:sp>
      <p:sp>
        <p:nvSpPr>
          <p:cNvPr id="25" name="Text 23"/>
          <p:cNvSpPr/>
          <p:nvPr/>
        </p:nvSpPr>
        <p:spPr>
          <a:xfrm>
            <a:off x="10605235" y="512384"/>
            <a:ext cx="605126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ai-governance</a:t>
            </a:r>
            <a:endParaRPr lang="en-US" sz="750" dirty="0"/>
          </a:p>
        </p:txBody>
      </p:sp>
      <p:sp>
        <p:nvSpPr>
          <p:cNvPr id="26" name="Text 24"/>
          <p:cNvSpPr/>
          <p:nvPr/>
        </p:nvSpPr>
        <p:spPr>
          <a:xfrm>
            <a:off x="6628813" y="1168717"/>
            <a:ext cx="410254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LEVELS OF AI GOVERNANCE MATURITY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749858" y="1281731"/>
            <a:ext cx="4827434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"AI governance refers to the processes, standards and guardrails that help ensure that AI 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749858" y="1441567"/>
            <a:ext cx="5139106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systems are safe and ethical, directing research, development and application to ensure safety, 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749858" y="1601404"/>
            <a:ext cx="2137336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fairness and respect for human rights."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6747605" y="1701569"/>
            <a:ext cx="623144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1</a:t>
            </a:r>
            <a:endParaRPr lang="en-US" sz="850" dirty="0"/>
          </a:p>
        </p:txBody>
      </p:sp>
      <p:sp>
        <p:nvSpPr>
          <p:cNvPr id="31" name="Text 29"/>
          <p:cNvSpPr/>
          <p:nvPr/>
        </p:nvSpPr>
        <p:spPr>
          <a:xfrm>
            <a:off x="6747605" y="1901573"/>
            <a:ext cx="1496034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Informal Governance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593984" y="2174522"/>
            <a:ext cx="4715551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PRINCIPLES OF RESPONSIBLE AI GOVERNANCE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10586148" y="2298778"/>
            <a:ext cx="605757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most</a:t>
            </a:r>
            <a:endParaRPr lang="en-US" sz="850" dirty="0"/>
          </a:p>
        </p:txBody>
      </p:sp>
      <p:sp>
        <p:nvSpPr>
          <p:cNvPr id="34" name="Text 32"/>
          <p:cNvSpPr/>
          <p:nvPr/>
        </p:nvSpPr>
        <p:spPr>
          <a:xfrm>
            <a:off x="6747605" y="2320681"/>
            <a:ext cx="302099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Values-based with no formal structure. Ethical review boards or 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10561676" y="2428377"/>
            <a:ext cx="655544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organisations</a:t>
            </a:r>
            <a:endParaRPr lang="en-US" sz="850" dirty="0"/>
          </a:p>
        </p:txBody>
      </p:sp>
      <p:sp>
        <p:nvSpPr>
          <p:cNvPr id="36" name="Text 34"/>
          <p:cNvSpPr/>
          <p:nvPr/>
        </p:nvSpPr>
        <p:spPr>
          <a:xfrm>
            <a:off x="968722" y="2472997"/>
            <a:ext cx="610992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Empathy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6747605" y="2458192"/>
            <a:ext cx="3163629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committees may exist but governance relies on culture rather than 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707010" y="2549904"/>
            <a:ext cx="122883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0650230" y="2557976"/>
            <a:ext cx="479076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 today</a:t>
            </a:r>
            <a:endParaRPr lang="en-US" sz="850" dirty="0"/>
          </a:p>
        </p:txBody>
      </p:sp>
      <p:sp>
        <p:nvSpPr>
          <p:cNvPr id="40" name="Text 38"/>
          <p:cNvSpPr/>
          <p:nvPr/>
        </p:nvSpPr>
        <p:spPr>
          <a:xfrm>
            <a:off x="6747605" y="2595715"/>
            <a:ext cx="200778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process. The most common starting point.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968722" y="2706720"/>
            <a:ext cx="467786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 the societal implications of AI, not just financial ones. Anticipate impact on all 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968722" y="2859356"/>
            <a:ext cx="73457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stakeholders.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747605" y="3283350"/>
            <a:ext cx="623144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2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968722" y="3332656"/>
            <a:ext cx="813373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Bias Control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701612" y="3409563"/>
            <a:ext cx="133079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</a:t>
            </a:r>
            <a:endParaRPr lang="en-US" sz="1100" dirty="0"/>
          </a:p>
        </p:txBody>
      </p:sp>
      <p:sp>
        <p:nvSpPr>
          <p:cNvPr id="46" name="Text 44"/>
          <p:cNvSpPr/>
          <p:nvPr/>
        </p:nvSpPr>
        <p:spPr>
          <a:xfrm>
            <a:off x="6747605" y="3483366"/>
            <a:ext cx="1398381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 Hoc Governance</a:t>
            </a:r>
            <a:endParaRPr lang="en-US" sz="1300" dirty="0"/>
          </a:p>
        </p:txBody>
      </p:sp>
      <p:sp>
        <p:nvSpPr>
          <p:cNvPr id="47" name="Text 45"/>
          <p:cNvSpPr/>
          <p:nvPr/>
        </p:nvSpPr>
        <p:spPr>
          <a:xfrm>
            <a:off x="968722" y="3642335"/>
            <a:ext cx="474406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Rigorously examine training data to prevent real-world bias being embedded into decisions.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10586148" y="3880572"/>
            <a:ext cx="606837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Triggered by</a:t>
            </a:r>
            <a:endParaRPr lang="en-US" sz="850" dirty="0"/>
          </a:p>
        </p:txBody>
      </p:sp>
      <p:sp>
        <p:nvSpPr>
          <p:cNvPr id="49" name="Text 47"/>
          <p:cNvSpPr/>
          <p:nvPr/>
        </p:nvSpPr>
        <p:spPr>
          <a:xfrm>
            <a:off x="6747605" y="3902462"/>
            <a:ext cx="3102844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Policies created as problems arise, reactive rather than proactive. 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10636552" y="4010158"/>
            <a:ext cx="505968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problems,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6747605" y="4039985"/>
            <a:ext cx="3170841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 is patchy, triggered by incidents rather than by design. 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10560952" y="4139757"/>
            <a:ext cx="656299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by design</a:t>
            </a:r>
            <a:endParaRPr lang="en-US" sz="850" dirty="0"/>
          </a:p>
        </p:txBody>
      </p:sp>
      <p:sp>
        <p:nvSpPr>
          <p:cNvPr id="53" name="Text 51"/>
          <p:cNvSpPr/>
          <p:nvPr/>
        </p:nvSpPr>
        <p:spPr>
          <a:xfrm>
            <a:off x="968722" y="4191946"/>
            <a:ext cx="892102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</a:t>
            </a:r>
            <a:endParaRPr lang="en-US" sz="1200" dirty="0"/>
          </a:p>
        </p:txBody>
      </p:sp>
      <p:sp>
        <p:nvSpPr>
          <p:cNvPr id="54" name="Text 52"/>
          <p:cNvSpPr/>
          <p:nvPr/>
        </p:nvSpPr>
        <p:spPr>
          <a:xfrm>
            <a:off x="6747605" y="4177496"/>
            <a:ext cx="1780900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after a breach or near-miss.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705930" y="4269209"/>
            <a:ext cx="124001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</a:t>
            </a:r>
            <a:endParaRPr lang="en-US" sz="1100" dirty="0"/>
          </a:p>
        </p:txBody>
      </p:sp>
      <p:sp>
        <p:nvSpPr>
          <p:cNvPr id="56" name="Text 54"/>
          <p:cNvSpPr/>
          <p:nvPr/>
        </p:nvSpPr>
        <p:spPr>
          <a:xfrm>
            <a:off x="968722" y="4425669"/>
            <a:ext cx="4813829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Clarity in how AI makes decisions. When something goes wrong, you must be able to explain 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968722" y="4578305"/>
            <a:ext cx="28982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why.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6747605" y="4865130"/>
            <a:ext cx="623144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LEVEL 3</a:t>
            </a:r>
            <a:endParaRPr lang="en-US" sz="850" dirty="0"/>
          </a:p>
        </p:txBody>
      </p:sp>
      <p:sp>
        <p:nvSpPr>
          <p:cNvPr id="59" name="Text 57"/>
          <p:cNvSpPr/>
          <p:nvPr/>
        </p:nvSpPr>
        <p:spPr>
          <a:xfrm>
            <a:off x="968722" y="5051592"/>
            <a:ext cx="961694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Accountability</a:t>
            </a:r>
            <a:endParaRPr lang="en-US" sz="1200" dirty="0"/>
          </a:p>
        </p:txBody>
      </p:sp>
      <p:sp>
        <p:nvSpPr>
          <p:cNvPr id="60" name="Text 58"/>
          <p:cNvSpPr/>
          <p:nvPr/>
        </p:nvSpPr>
        <p:spPr>
          <a:xfrm>
            <a:off x="6747605" y="5065147"/>
            <a:ext cx="1387806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Formal Governance</a:t>
            </a:r>
            <a:endParaRPr lang="en-US" sz="1300" dirty="0"/>
          </a:p>
        </p:txBody>
      </p:sp>
      <p:sp>
        <p:nvSpPr>
          <p:cNvPr id="61" name="Text 59"/>
          <p:cNvSpPr/>
          <p:nvPr/>
        </p:nvSpPr>
        <p:spPr>
          <a:xfrm>
            <a:off x="698374" y="5128499"/>
            <a:ext cx="139364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968722" y="5284959"/>
            <a:ext cx="483568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Proactively define who owns the outcome of every AI-driven decision before something goes </a:t>
            </a:r>
            <a:endParaRPr lang="en-US" sz="1000" dirty="0"/>
          </a:p>
        </p:txBody>
      </p:sp>
      <p:sp>
        <p:nvSpPr>
          <p:cNvPr id="63" name="Text 61"/>
          <p:cNvSpPr/>
          <p:nvPr/>
        </p:nvSpPr>
        <p:spPr>
          <a:xfrm>
            <a:off x="968722" y="5437595"/>
            <a:ext cx="41168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wrong.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10620348" y="5462352"/>
            <a:ext cx="538151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8% of</a:t>
            </a:r>
            <a:endParaRPr lang="en-US" sz="850" dirty="0"/>
          </a:p>
        </p:txBody>
      </p:sp>
      <p:sp>
        <p:nvSpPr>
          <p:cNvPr id="65" name="Text 63"/>
          <p:cNvSpPr/>
          <p:nvPr/>
        </p:nvSpPr>
        <p:spPr>
          <a:xfrm>
            <a:off x="6747605" y="5484255"/>
            <a:ext cx="306014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Comprehensive framework aligned to values, regulation and risk </a:t>
            </a:r>
            <a:endParaRPr lang="en-US" sz="900" dirty="0"/>
          </a:p>
        </p:txBody>
      </p:sp>
      <p:sp>
        <p:nvSpPr>
          <p:cNvPr id="66" name="Text 64"/>
          <p:cNvSpPr/>
          <p:nvPr/>
        </p:nvSpPr>
        <p:spPr>
          <a:xfrm>
            <a:off x="10561676" y="5591951"/>
            <a:ext cx="655544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organisations</a:t>
            </a:r>
            <a:endParaRPr lang="en-US" sz="850" dirty="0"/>
          </a:p>
        </p:txBody>
      </p:sp>
      <p:sp>
        <p:nvSpPr>
          <p:cNvPr id="67" name="Text 65"/>
          <p:cNvSpPr/>
          <p:nvPr/>
        </p:nvSpPr>
        <p:spPr>
          <a:xfrm>
            <a:off x="6747605" y="5621766"/>
            <a:ext cx="321285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appetite. Includes risk assessment, ethical review, human oversight, 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10643385" y="5721538"/>
            <a:ext cx="491928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reach this</a:t>
            </a:r>
            <a:endParaRPr lang="en-US" sz="850" dirty="0"/>
          </a:p>
        </p:txBody>
      </p:sp>
      <p:sp>
        <p:nvSpPr>
          <p:cNvPr id="69" name="Text 67"/>
          <p:cNvSpPr/>
          <p:nvPr/>
        </p:nvSpPr>
        <p:spPr>
          <a:xfrm>
            <a:off x="6747605" y="5759277"/>
            <a:ext cx="186034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trails and continuous monitoring.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968722" y="5910882"/>
            <a:ext cx="1193312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Privacy &amp; Security</a:t>
            </a:r>
            <a:endParaRPr lang="en-US" sz="1200" dirty="0"/>
          </a:p>
        </p:txBody>
      </p:sp>
      <p:sp>
        <p:nvSpPr>
          <p:cNvPr id="71" name="Text 69"/>
          <p:cNvSpPr/>
          <p:nvPr/>
        </p:nvSpPr>
        <p:spPr>
          <a:xfrm>
            <a:off x="703771" y="5988145"/>
            <a:ext cx="129168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</a:t>
            </a:r>
            <a:endParaRPr lang="en-US" sz="1100" dirty="0"/>
          </a:p>
        </p:txBody>
      </p:sp>
      <p:sp>
        <p:nvSpPr>
          <p:cNvPr id="72" name="Text 70"/>
          <p:cNvSpPr/>
          <p:nvPr/>
        </p:nvSpPr>
        <p:spPr>
          <a:xfrm>
            <a:off x="968722" y="6220929"/>
            <a:ext cx="406563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Protecting the sensitive, business-critical data used to train and run AI models.</a:t>
            </a:r>
            <a:endParaRPr lang="en-US" sz="1000" dirty="0"/>
          </a:p>
        </p:txBody>
      </p:sp>
      <p:sp>
        <p:nvSpPr>
          <p:cNvPr id="73" name="Text 71"/>
          <p:cNvSpPr/>
          <p:nvPr/>
        </p:nvSpPr>
        <p:spPr>
          <a:xfrm>
            <a:off x="456828" y="6606610"/>
            <a:ext cx="4817854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ibm.com/think/topics/ai-governance (Updated July 2026) | Economist Impact 2025: 8% comprehensive framework statistic</a:t>
            </a:r>
            <a:endParaRPr lang="en-US" sz="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58318" y="933226"/>
            <a:ext cx="8875059" cy="49928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1658318" y="933226"/>
            <a:ext cx="200361" cy="49928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2025423" y="2464846"/>
            <a:ext cx="3969572" cy="1048870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6195356" y="2464846"/>
            <a:ext cx="3970916" cy="1048870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2025423" y="3679115"/>
            <a:ext cx="3969572" cy="1048870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195356" y="3679115"/>
            <a:ext cx="3970916" cy="1048870"/>
          </a:xfrm>
          <a:prstGeom prst="rect">
            <a:avLst/>
          </a:prstGeom>
          <a:solidFill>
            <a:srgbClr val="242424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2025423" y="4927002"/>
            <a:ext cx="5458161" cy="20171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1658318" y="5592632"/>
            <a:ext cx="8875059" cy="333487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2190822" y="2611419"/>
            <a:ext cx="107576" cy="106232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6362099" y="2611419"/>
            <a:ext cx="106232" cy="106232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2190822" y="3825688"/>
            <a:ext cx="107576" cy="106232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6362099" y="3825688"/>
            <a:ext cx="106232" cy="106232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Text 12"/>
          <p:cNvSpPr/>
          <p:nvPr/>
        </p:nvSpPr>
        <p:spPr>
          <a:xfrm>
            <a:off x="2024099" y="1248866"/>
            <a:ext cx="466279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015" dirty="0"/>
          </a:p>
        </p:txBody>
      </p:sp>
      <p:sp>
        <p:nvSpPr>
          <p:cNvPr id="15" name="Text 13"/>
          <p:cNvSpPr/>
          <p:nvPr/>
        </p:nvSpPr>
        <p:spPr>
          <a:xfrm>
            <a:off x="2024101" y="1570920"/>
            <a:ext cx="2550121" cy="151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2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ROOM HAS SEEN THESE BEFORE</a:t>
            </a:r>
            <a:endParaRPr lang="en-US" sz="882" dirty="0"/>
          </a:p>
        </p:txBody>
      </p:sp>
      <p:sp>
        <p:nvSpPr>
          <p:cNvPr id="16" name="Text 14"/>
          <p:cNvSpPr/>
          <p:nvPr/>
        </p:nvSpPr>
        <p:spPr>
          <a:xfrm>
            <a:off x="2010667" y="1828379"/>
            <a:ext cx="3847125" cy="373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79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People Get This Wrong</a:t>
            </a:r>
            <a:endParaRPr lang="en-US" sz="2179" dirty="0"/>
          </a:p>
        </p:txBody>
      </p:sp>
      <p:sp>
        <p:nvSpPr>
          <p:cNvPr id="17" name="Text 15"/>
          <p:cNvSpPr/>
          <p:nvPr/>
        </p:nvSpPr>
        <p:spPr>
          <a:xfrm>
            <a:off x="2391175" y="2627373"/>
            <a:ext cx="1151480" cy="1618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44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deck, every room</a:t>
            </a:r>
            <a:endParaRPr lang="en-US" sz="944" dirty="0"/>
          </a:p>
        </p:txBody>
      </p:sp>
      <p:sp>
        <p:nvSpPr>
          <p:cNvPr id="18" name="Text 16"/>
          <p:cNvSpPr/>
          <p:nvPr/>
        </p:nvSpPr>
        <p:spPr>
          <a:xfrm>
            <a:off x="6561100" y="2627373"/>
            <a:ext cx="1068304" cy="1618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44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Big words, no stakes</a:t>
            </a:r>
            <a:endParaRPr lang="en-US" sz="944" dirty="0"/>
          </a:p>
        </p:txBody>
      </p:sp>
      <p:sp>
        <p:nvSpPr>
          <p:cNvPr id="19" name="Text 17"/>
          <p:cNvSpPr/>
          <p:nvPr/>
        </p:nvSpPr>
        <p:spPr>
          <a:xfrm>
            <a:off x="2224435" y="3106476"/>
            <a:ext cx="2783093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slides land in front of engineers, or the other way round.</a:t>
            </a:r>
            <a:endParaRPr lang="en-US" sz="838" dirty="0"/>
          </a:p>
        </p:txBody>
      </p:sp>
      <p:sp>
        <p:nvSpPr>
          <p:cNvPr id="20" name="Text 18"/>
          <p:cNvSpPr/>
          <p:nvPr/>
        </p:nvSpPr>
        <p:spPr>
          <a:xfrm>
            <a:off x="6394371" y="3106476"/>
            <a:ext cx="3018926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“Model drift” means nothing to a board until you say why it matters.</a:t>
            </a:r>
            <a:endParaRPr lang="en-US" sz="838" dirty="0"/>
          </a:p>
        </p:txBody>
      </p:sp>
      <p:sp>
        <p:nvSpPr>
          <p:cNvPr id="21" name="Text 19"/>
          <p:cNvSpPr/>
          <p:nvPr/>
        </p:nvSpPr>
        <p:spPr>
          <a:xfrm>
            <a:off x="2391175" y="3841618"/>
            <a:ext cx="1269124" cy="1618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44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Going easy on the board</a:t>
            </a:r>
            <a:endParaRPr lang="en-US" sz="944" dirty="0"/>
          </a:p>
        </p:txBody>
      </p:sp>
      <p:sp>
        <p:nvSpPr>
          <p:cNvPr id="22" name="Text 20"/>
          <p:cNvSpPr/>
          <p:nvPr/>
        </p:nvSpPr>
        <p:spPr>
          <a:xfrm>
            <a:off x="6561100" y="3841618"/>
            <a:ext cx="1654131" cy="1618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44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numbers, not more clarity</a:t>
            </a:r>
            <a:endParaRPr lang="en-US" sz="944" dirty="0"/>
          </a:p>
        </p:txBody>
      </p:sp>
      <p:sp>
        <p:nvSpPr>
          <p:cNvPr id="23" name="Text 21"/>
          <p:cNvSpPr/>
          <p:nvPr/>
        </p:nvSpPr>
        <p:spPr>
          <a:xfrm>
            <a:off x="2224435" y="4320776"/>
            <a:ext cx="2804339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Strip out the real risk, and decisions get made on a rosy picture.</a:t>
            </a:r>
            <a:endParaRPr lang="en-US" sz="838" dirty="0"/>
          </a:p>
        </p:txBody>
      </p:sp>
      <p:sp>
        <p:nvSpPr>
          <p:cNvPr id="24" name="Text 22"/>
          <p:cNvSpPr/>
          <p:nvPr/>
        </p:nvSpPr>
        <p:spPr>
          <a:xfrm>
            <a:off x="6394371" y="4320776"/>
            <a:ext cx="2733164" cy="1437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38" dirty="0">
                <a:solidFill>
                  <a:srgbClr val="C7C7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Piling on metrics isn't the same as explaining what they mean.</a:t>
            </a:r>
            <a:endParaRPr lang="en-US" sz="838" dirty="0"/>
          </a:p>
        </p:txBody>
      </p:sp>
      <p:sp>
        <p:nvSpPr>
          <p:cNvPr id="25" name="Text 23"/>
          <p:cNvSpPr/>
          <p:nvPr/>
        </p:nvSpPr>
        <p:spPr>
          <a:xfrm>
            <a:off x="2024099" y="5102780"/>
            <a:ext cx="3885920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question isn't whether your organisation has the right words for AI.</a:t>
            </a:r>
            <a:endParaRPr lang="en-US" sz="1015" dirty="0"/>
          </a:p>
        </p:txBody>
      </p:sp>
      <p:sp>
        <p:nvSpPr>
          <p:cNvPr id="26" name="Text 24"/>
          <p:cNvSpPr/>
          <p:nvPr/>
        </p:nvSpPr>
        <p:spPr>
          <a:xfrm>
            <a:off x="2024099" y="5280257"/>
            <a:ext cx="3315335" cy="173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15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It's whether everyone in the room just heard the same thing.</a:t>
            </a:r>
            <a:endParaRPr lang="en-US" sz="1015" dirty="0"/>
          </a:p>
        </p:txBody>
      </p:sp>
      <p:sp>
        <p:nvSpPr>
          <p:cNvPr id="27" name="Text 25"/>
          <p:cNvSpPr/>
          <p:nvPr/>
        </p:nvSpPr>
        <p:spPr>
          <a:xfrm>
            <a:off x="2024090" y="5718101"/>
            <a:ext cx="627880" cy="137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3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803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273942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6446415"/>
            <a:ext cx="12190966" cy="411110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502902" y="4434805"/>
            <a:ext cx="2377357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Text 5"/>
          <p:cNvSpPr/>
          <p:nvPr/>
        </p:nvSpPr>
        <p:spPr>
          <a:xfrm>
            <a:off x="502547" y="389547"/>
            <a:ext cx="659098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02547" y="1503551"/>
            <a:ext cx="1461783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4, CONTINUED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02547" y="2016022"/>
            <a:ext cx="6028660" cy="9257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Opportunity</a:t>
            </a:r>
            <a:endParaRPr lang="en-US" sz="5400" dirty="0"/>
          </a:p>
        </p:txBody>
      </p:sp>
      <p:sp>
        <p:nvSpPr>
          <p:cNvPr id="10" name="Text 8"/>
          <p:cNvSpPr/>
          <p:nvPr/>
        </p:nvSpPr>
        <p:spPr>
          <a:xfrm>
            <a:off x="502547" y="2838953"/>
            <a:ext cx="3286927" cy="9257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For Risk.</a:t>
            </a:r>
            <a:endParaRPr lang="en-US" sz="5400" dirty="0"/>
          </a:p>
        </p:txBody>
      </p:sp>
      <p:sp>
        <p:nvSpPr>
          <p:cNvPr id="11" name="Text 9"/>
          <p:cNvSpPr/>
          <p:nvPr/>
        </p:nvSpPr>
        <p:spPr>
          <a:xfrm>
            <a:off x="502547" y="3777383"/>
            <a:ext cx="7586175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dirty="0">
                <a:solidFill>
                  <a:srgbClr val="DDDD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is expanding faster than governance can follow. The professionals best placed to close that gap 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547" y="4062856"/>
            <a:ext cx="2699364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dirty="0">
                <a:solidFill>
                  <a:srgbClr val="DDDD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aren't in security — they're in risk.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02547" y="4703840"/>
            <a:ext cx="1972531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Resiliency Summit  |  2026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502547" y="4959799"/>
            <a:ext cx="2874488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Chris Hawksworth  |  Founder &amp; CEO, Speculo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02547" y="6605889"/>
            <a:ext cx="837434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273942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119"/>
            <a:ext cx="12190966" cy="868294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7223508" y="1417035"/>
            <a:ext cx="4434330" cy="4480036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02547" y="1654618"/>
            <a:ext cx="127796" cy="127796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02547" y="2751860"/>
            <a:ext cx="127796" cy="127796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02547" y="3849101"/>
            <a:ext cx="127796" cy="127796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Text 8"/>
          <p:cNvSpPr/>
          <p:nvPr/>
        </p:nvSpPr>
        <p:spPr>
          <a:xfrm>
            <a:off x="2468438" y="345301"/>
            <a:ext cx="4325114" cy="42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This Is Your Opening</a:t>
            </a:r>
            <a:endParaRPr lang="en-US" sz="2500" dirty="0"/>
          </a:p>
        </p:txBody>
      </p:sp>
      <p:sp>
        <p:nvSpPr>
          <p:cNvPr id="11" name="Text 9"/>
          <p:cNvSpPr/>
          <p:nvPr/>
        </p:nvSpPr>
        <p:spPr>
          <a:xfrm>
            <a:off x="502547" y="389547"/>
            <a:ext cx="659098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547" y="1229241"/>
            <a:ext cx="2809921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GAP IS UNCLAIMED, NOT CLOSED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76857" y="1623944"/>
            <a:ext cx="2841805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 is outrunning governance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7543182" y="1782051"/>
            <a:ext cx="2030632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NUMBER THAT MATTERS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76857" y="2142106"/>
            <a:ext cx="5777425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 of enterprises are scaling AI. Only 4% have governance mature enough to manage it.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7497463" y="2304367"/>
            <a:ext cx="2781341" cy="754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60% : 4%</a:t>
            </a:r>
            <a:endParaRPr lang="en-US" sz="4400" dirty="0"/>
          </a:p>
        </p:txBody>
      </p:sp>
      <p:sp>
        <p:nvSpPr>
          <p:cNvPr id="17" name="Text 15"/>
          <p:cNvSpPr/>
          <p:nvPr/>
        </p:nvSpPr>
        <p:spPr>
          <a:xfrm>
            <a:off x="776857" y="2721186"/>
            <a:ext cx="2069041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one owns this role yet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76857" y="3239348"/>
            <a:ext cx="4949506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job descriptions don't have an AI risk mandate written into them at all.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7543182" y="3573423"/>
            <a:ext cx="3901868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ratio of enterprises scaling AI to those with governance 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776857" y="3818428"/>
            <a:ext cx="3221903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credentials haven't caught up either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7543182" y="3811374"/>
            <a:ext cx="3894406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mature enough to manage it. That gap is unclaimed ground 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7543182" y="4049326"/>
            <a:ext cx="2419552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not a mark against the profession.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776857" y="4222472"/>
            <a:ext cx="5770281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Established risk certifications weren't built with agentic or autonomous AI in mind — the 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776857" y="4450708"/>
            <a:ext cx="3116496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 is updating faster than accreditation.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502547" y="6627926"/>
            <a:ext cx="420774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Credo AI State of AI Governance 2026 | Deloitte State of AI in the Enterprise 2026</a:t>
            </a:r>
            <a:endParaRPr lang="en-US" sz="9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273942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119"/>
            <a:ext cx="12190966" cy="868294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502547" y="1645627"/>
            <a:ext cx="5394404" cy="2834173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263066" y="1645627"/>
            <a:ext cx="5394404" cy="2834173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02902" y="4891989"/>
            <a:ext cx="11155291" cy="9144"/>
          </a:xfrm>
          <a:prstGeom prst="rect">
            <a:avLst/>
          </a:prstGeom>
          <a:solidFill>
            <a:srgbClr val="DDDDDD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Text 7"/>
          <p:cNvSpPr/>
          <p:nvPr/>
        </p:nvSpPr>
        <p:spPr>
          <a:xfrm>
            <a:off x="2468438" y="345301"/>
            <a:ext cx="4768999" cy="42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Two Different Conversations</a:t>
            </a:r>
            <a:endParaRPr lang="en-US" sz="2500" dirty="0"/>
          </a:p>
        </p:txBody>
      </p:sp>
      <p:sp>
        <p:nvSpPr>
          <p:cNvPr id="10" name="Text 8"/>
          <p:cNvSpPr/>
          <p:nvPr/>
        </p:nvSpPr>
        <p:spPr>
          <a:xfrm>
            <a:off x="502547" y="389547"/>
            <a:ext cx="659098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02547" y="1229241"/>
            <a:ext cx="3519395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GOVERNS AI. AI CAN ALSO DO RISK'S JOB.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22576" y="1998189"/>
            <a:ext cx="1343967" cy="240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GOVERNS AI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83095" y="1998189"/>
            <a:ext cx="2087660" cy="240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DOES RISK'S JOB, FASTER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822576" y="3183136"/>
            <a:ext cx="4495361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Assessing new systems, monitoring for drift, keeping deployments 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583095" y="3183136"/>
            <a:ext cx="4613668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monitoring at a scale manual review can't match. Faster 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822576" y="3440886"/>
            <a:ext cx="2937040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inside appetite. The familiar half of the job.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6583095" y="3440886"/>
            <a:ext cx="3739250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first-draft reporting. More time left for judgement calls.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02547" y="5494666"/>
            <a:ext cx="1007266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risk teams that treat AI only as something to assess will always be slower than the ones who also use it as leverage.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02547" y="6627926"/>
            <a:ext cx="505084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 AI Governance &amp; Risk Management Series — Gap 4, Continued (companion to Gap 4: Risk Expertise)</a:t>
            </a:r>
            <a:endParaRPr lang="en-US" sz="9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273942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119"/>
            <a:ext cx="12190966" cy="868294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502547" y="1508827"/>
            <a:ext cx="11154923" cy="1051168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02547" y="2880379"/>
            <a:ext cx="5394404" cy="1965536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6263066" y="2880379"/>
            <a:ext cx="5394404" cy="1965536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02902" y="5166299"/>
            <a:ext cx="11155291" cy="9144"/>
          </a:xfrm>
          <a:prstGeom prst="rect">
            <a:avLst/>
          </a:prstGeom>
          <a:solidFill>
            <a:srgbClr val="DDDDDD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Text 8"/>
          <p:cNvSpPr/>
          <p:nvPr/>
        </p:nvSpPr>
        <p:spPr>
          <a:xfrm>
            <a:off x="2468438" y="345301"/>
            <a:ext cx="6463256" cy="42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Guide The Business, Don't Just Gate It</a:t>
            </a:r>
            <a:endParaRPr lang="en-US" sz="2500" dirty="0"/>
          </a:p>
        </p:txBody>
      </p:sp>
      <p:sp>
        <p:nvSpPr>
          <p:cNvPr id="11" name="Text 9"/>
          <p:cNvSpPr/>
          <p:nvPr/>
        </p:nvSpPr>
        <p:spPr>
          <a:xfrm>
            <a:off x="502547" y="389547"/>
            <a:ext cx="659098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547" y="1229241"/>
            <a:ext cx="2986109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WHERE REPUTATION GETS BUILT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76857" y="1763700"/>
            <a:ext cx="1973926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QUESTION I GOT ASKED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776857" y="2153727"/>
            <a:ext cx="7823835" cy="32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“What do we need to be worried about before we turn AI on?”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822576" y="3232586"/>
            <a:ext cx="1065127" cy="240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INSTINCT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6583095" y="3232586"/>
            <a:ext cx="1101227" cy="240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REFRAME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22576" y="3989930"/>
            <a:ext cx="4478950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Answered as a controls question: what do we switch on, what do we 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6583095" y="3989930"/>
            <a:ext cx="4811388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It's a risk question: what's the exposure, who owns it, what's our appetite 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822576" y="4227882"/>
            <a:ext cx="708150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switch off.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583095" y="4227882"/>
            <a:ext cx="4302095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because if you don't adopt this in some form, a competitor will.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502547" y="5677539"/>
            <a:ext cx="9402468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That's the seat risk can claim: not the function that blocks the rollout, the function that makes it safe to say yes.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02547" y="6627926"/>
            <a:ext cx="505084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 AI Governance &amp; Risk Management Series — Gap 4, Continued (companion to Gap 4: Risk Expertise)</a:t>
            </a:r>
            <a:endParaRPr lang="en-US" sz="9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273942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6446415"/>
            <a:ext cx="12190966" cy="411110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502902" y="2148885"/>
            <a:ext cx="5394772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263422" y="2148885"/>
            <a:ext cx="5394772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02902" y="3520437"/>
            <a:ext cx="5394772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6263422" y="3520437"/>
            <a:ext cx="5394772" cy="914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02902" y="5074863"/>
            <a:ext cx="11155291" cy="9144"/>
          </a:xfrm>
          <a:prstGeom prst="rect">
            <a:avLst/>
          </a:prstGeom>
          <a:solidFill>
            <a:srgbClr val="3A3A3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Text 9"/>
          <p:cNvSpPr/>
          <p:nvPr/>
        </p:nvSpPr>
        <p:spPr>
          <a:xfrm>
            <a:off x="502547" y="389547"/>
            <a:ext cx="659098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547" y="1137804"/>
            <a:ext cx="3868270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THINGS THIS WEEK, NOT A STRATEGY OFFSITE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02547" y="1526275"/>
            <a:ext cx="5044124" cy="54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To Do On Monday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502547" y="2405475"/>
            <a:ext cx="1185637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it yourself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263066" y="2405475"/>
            <a:ext cx="1750642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Inventory one system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263066" y="2960720"/>
            <a:ext cx="4740106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the whole estate — one system. What it touches, who owns it, what 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02547" y="3079880"/>
            <a:ext cx="5002214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Spend real time in the tools your organisation already has, sanctioned or not.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6263066" y="3198672"/>
            <a:ext cx="1430336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happens if it's wrong.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02547" y="3777027"/>
            <a:ext cx="2243284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 one language fluently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6263066" y="3777027"/>
            <a:ext cx="1738645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close to the build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502547" y="4332272"/>
            <a:ext cx="5240032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the audience you're weakest with — board, engineering, or frontline — and 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6263066" y="4332272"/>
            <a:ext cx="5201454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Don't wait for a request to land on your desk. Find out what's being built before 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02547" y="4570224"/>
            <a:ext cx="1137905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 sit with them.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6263066" y="4570224"/>
            <a:ext cx="545741" cy="214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50" dirty="0">
                <a:solidFill>
                  <a:srgbClr val="B8B8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ships.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502547" y="5536658"/>
            <a:ext cx="10998852" cy="29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Sixty percent of enterprises are scaling AI and looking for someone to guide it safely. The seat is still empty — and it won't </a:t>
            </a:r>
            <a:endParaRPr lang="en-US" sz="1700" dirty="0"/>
          </a:p>
        </p:txBody>
      </p:sp>
      <p:sp>
        <p:nvSpPr>
          <p:cNvPr id="26" name="Text 24"/>
          <p:cNvSpPr/>
          <p:nvPr/>
        </p:nvSpPr>
        <p:spPr>
          <a:xfrm>
            <a:off x="502547" y="5873603"/>
            <a:ext cx="1660348" cy="29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 open forever.</a:t>
            </a:r>
            <a:endParaRPr lang="en-US" sz="1700" dirty="0"/>
          </a:p>
        </p:txBody>
      </p:sp>
      <p:sp>
        <p:nvSpPr>
          <p:cNvPr id="27" name="Text 25"/>
          <p:cNvSpPr/>
          <p:nvPr/>
        </p:nvSpPr>
        <p:spPr>
          <a:xfrm>
            <a:off x="502547" y="6605889"/>
            <a:ext cx="837434" cy="188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speculo.co.nz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93984" y="1554190"/>
            <a:ext cx="3474231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4406962" y="1554190"/>
            <a:ext cx="3474243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8228958" y="1554190"/>
            <a:ext cx="3474231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3794392"/>
            <a:ext cx="3474231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4406962" y="3794392"/>
            <a:ext cx="3474243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8228958" y="3794392"/>
            <a:ext cx="3474231" cy="1279747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Text 11"/>
          <p:cNvSpPr/>
          <p:nvPr/>
        </p:nvSpPr>
        <p:spPr>
          <a:xfrm>
            <a:off x="2468438" y="320435"/>
            <a:ext cx="3718557" cy="48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Scale of the Problem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93984" y="1129184"/>
            <a:ext cx="4303090" cy="240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adoption has reached critical mass. Governance has not.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801381" y="1779089"/>
            <a:ext cx="1114436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88%</a:t>
            </a:r>
            <a:endParaRPr lang="en-US" sz="4000" dirty="0"/>
          </a:p>
        </p:txBody>
      </p:sp>
      <p:sp>
        <p:nvSpPr>
          <p:cNvPr id="17" name="Text 15"/>
          <p:cNvSpPr/>
          <p:nvPr/>
        </p:nvSpPr>
        <p:spPr>
          <a:xfrm>
            <a:off x="5755478" y="1779089"/>
            <a:ext cx="832527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8%</a:t>
            </a:r>
            <a:endParaRPr lang="en-US" sz="4000" dirty="0"/>
          </a:p>
        </p:txBody>
      </p:sp>
      <p:sp>
        <p:nvSpPr>
          <p:cNvPr id="18" name="Text 16"/>
          <p:cNvSpPr/>
          <p:nvPr/>
        </p:nvSpPr>
        <p:spPr>
          <a:xfrm>
            <a:off x="9464434" y="1779089"/>
            <a:ext cx="1058054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72%</a:t>
            </a:r>
            <a:endParaRPr lang="en-US" sz="4000" dirty="0"/>
          </a:p>
        </p:txBody>
      </p:sp>
      <p:sp>
        <p:nvSpPr>
          <p:cNvPr id="19" name="Text 17"/>
          <p:cNvSpPr/>
          <p:nvPr/>
        </p:nvSpPr>
        <p:spPr>
          <a:xfrm>
            <a:off x="833726" y="2453656"/>
            <a:ext cx="304829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organisations actively using AI across business functions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683432" y="2453656"/>
            <a:ext cx="297637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a comprehensive AI governance framework in place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233999" y="2453656"/>
            <a:ext cx="351807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AI in production; only 9% describe their governance as mature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1815059" y="4019291"/>
            <a:ext cx="1087007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42%</a:t>
            </a:r>
            <a:endParaRPr lang="en-US" sz="4000" dirty="0"/>
          </a:p>
        </p:txBody>
      </p:sp>
      <p:sp>
        <p:nvSpPr>
          <p:cNvPr id="23" name="Text 21"/>
          <p:cNvSpPr/>
          <p:nvPr/>
        </p:nvSpPr>
        <p:spPr>
          <a:xfrm>
            <a:off x="5620481" y="4019291"/>
            <a:ext cx="1102245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80%</a:t>
            </a:r>
            <a:endParaRPr lang="en-US" sz="4000" dirty="0"/>
          </a:p>
        </p:txBody>
      </p:sp>
      <p:sp>
        <p:nvSpPr>
          <p:cNvPr id="24" name="Text 22"/>
          <p:cNvSpPr/>
          <p:nvPr/>
        </p:nvSpPr>
        <p:spPr>
          <a:xfrm>
            <a:off x="9457589" y="4019291"/>
            <a:ext cx="1071260" cy="685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97%</a:t>
            </a:r>
            <a:endParaRPr lang="en-US" sz="4000" dirty="0"/>
          </a:p>
        </p:txBody>
      </p:sp>
      <p:sp>
        <p:nvSpPr>
          <p:cNvPr id="25" name="Text 23"/>
          <p:cNvSpPr/>
          <p:nvPr/>
        </p:nvSpPr>
        <p:spPr>
          <a:xfrm>
            <a:off x="4606396" y="4617534"/>
            <a:ext cx="315732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AI projects fail not because of the models, but because of 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272149" y="4617534"/>
            <a:ext cx="347068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breached organisations lacked proper AI access controls at time 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77285" y="4693858"/>
            <a:ext cx="296252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AI initiatives abandoned in 2025, up from 17% in 2024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5845479" y="4770170"/>
            <a:ext cx="65159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9691578" y="4770170"/>
            <a:ext cx="60279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incident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456828" y="6606610"/>
            <a:ext cx="5744942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Economist Impact / Aon 2025 | McKinsey State of AI 2024 | S&amp;P Global 2025 | axis-intelligence.com 2026 | IBM Cost of Data Breach 2025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11111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593984" y="5504692"/>
            <a:ext cx="11246360" cy="107852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371672"/>
            <a:ext cx="2651299" cy="4041215"/>
          </a:xfrm>
          <a:prstGeom prst="rect">
            <a:avLst/>
          </a:prstGeom>
          <a:solidFill>
            <a:srgbClr val="3D2B1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1371316"/>
            <a:ext cx="2651299" cy="5435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703771" y="1462753"/>
            <a:ext cx="457184" cy="45718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731139" y="2048088"/>
            <a:ext cx="2376989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685421" y="4407082"/>
            <a:ext cx="2468426" cy="91401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3337088" y="1371672"/>
            <a:ext cx="2651299" cy="4041215"/>
          </a:xfrm>
          <a:prstGeom prst="rect">
            <a:avLst/>
          </a:prstGeom>
          <a:solidFill>
            <a:srgbClr val="2B2020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3337088" y="1371316"/>
            <a:ext cx="2651299" cy="5435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3446876" y="1462753"/>
            <a:ext cx="457184" cy="45718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3474243" y="2048088"/>
            <a:ext cx="2376989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Shape 15"/>
          <p:cNvSpPr/>
          <p:nvPr/>
        </p:nvSpPr>
        <p:spPr>
          <a:xfrm>
            <a:off x="3428525" y="4407082"/>
            <a:ext cx="2468426" cy="91401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8" name="Shape 16"/>
          <p:cNvSpPr/>
          <p:nvPr/>
        </p:nvSpPr>
        <p:spPr>
          <a:xfrm>
            <a:off x="6080193" y="1371672"/>
            <a:ext cx="2651299" cy="4041215"/>
          </a:xfrm>
          <a:prstGeom prst="rect">
            <a:avLst/>
          </a:prstGeom>
          <a:solidFill>
            <a:srgbClr val="1F1F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9" name="Shape 17"/>
          <p:cNvSpPr/>
          <p:nvPr/>
        </p:nvSpPr>
        <p:spPr>
          <a:xfrm>
            <a:off x="6080193" y="1371316"/>
            <a:ext cx="2651299" cy="5435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0" name="Shape 18"/>
          <p:cNvSpPr/>
          <p:nvPr/>
        </p:nvSpPr>
        <p:spPr>
          <a:xfrm>
            <a:off x="6189980" y="1462753"/>
            <a:ext cx="457184" cy="45718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1" name="Shape 19"/>
          <p:cNvSpPr/>
          <p:nvPr/>
        </p:nvSpPr>
        <p:spPr>
          <a:xfrm>
            <a:off x="6217348" y="2048088"/>
            <a:ext cx="2376989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2" name="Shape 20"/>
          <p:cNvSpPr/>
          <p:nvPr/>
        </p:nvSpPr>
        <p:spPr>
          <a:xfrm>
            <a:off x="6171629" y="4407082"/>
            <a:ext cx="2468426" cy="91401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3" name="Shape 21"/>
          <p:cNvSpPr/>
          <p:nvPr/>
        </p:nvSpPr>
        <p:spPr>
          <a:xfrm>
            <a:off x="8823297" y="1371672"/>
            <a:ext cx="2651299" cy="4041215"/>
          </a:xfrm>
          <a:prstGeom prst="rect">
            <a:avLst/>
          </a:prstGeom>
          <a:solidFill>
            <a:srgbClr val="1A2420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4" name="Shape 22"/>
          <p:cNvSpPr/>
          <p:nvPr/>
        </p:nvSpPr>
        <p:spPr>
          <a:xfrm>
            <a:off x="8823297" y="1371316"/>
            <a:ext cx="2651299" cy="5435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5" name="Shape 23"/>
          <p:cNvSpPr/>
          <p:nvPr/>
        </p:nvSpPr>
        <p:spPr>
          <a:xfrm>
            <a:off x="8933085" y="1462753"/>
            <a:ext cx="457184" cy="457184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6" name="Shape 24"/>
          <p:cNvSpPr/>
          <p:nvPr/>
        </p:nvSpPr>
        <p:spPr>
          <a:xfrm>
            <a:off x="8960452" y="2048088"/>
            <a:ext cx="2376989" cy="36359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7" name="Shape 25"/>
          <p:cNvSpPr/>
          <p:nvPr/>
        </p:nvSpPr>
        <p:spPr>
          <a:xfrm>
            <a:off x="8914734" y="4407082"/>
            <a:ext cx="2468426" cy="91401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8" name="Shape 26"/>
          <p:cNvSpPr/>
          <p:nvPr/>
        </p:nvSpPr>
        <p:spPr>
          <a:xfrm>
            <a:off x="758849" y="2258685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9" name="Shape 27"/>
          <p:cNvSpPr/>
          <p:nvPr/>
        </p:nvSpPr>
        <p:spPr>
          <a:xfrm>
            <a:off x="758849" y="2715869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0" name="Shape 28"/>
          <p:cNvSpPr/>
          <p:nvPr/>
        </p:nvSpPr>
        <p:spPr>
          <a:xfrm>
            <a:off x="758849" y="3173053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1" name="Shape 29"/>
          <p:cNvSpPr/>
          <p:nvPr/>
        </p:nvSpPr>
        <p:spPr>
          <a:xfrm>
            <a:off x="758849" y="3630237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2" name="Shape 30"/>
          <p:cNvSpPr/>
          <p:nvPr/>
        </p:nvSpPr>
        <p:spPr>
          <a:xfrm>
            <a:off x="3501954" y="2258685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3" name="Shape 31"/>
          <p:cNvSpPr/>
          <p:nvPr/>
        </p:nvSpPr>
        <p:spPr>
          <a:xfrm>
            <a:off x="3501954" y="2715869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4" name="Shape 32"/>
          <p:cNvSpPr/>
          <p:nvPr/>
        </p:nvSpPr>
        <p:spPr>
          <a:xfrm>
            <a:off x="3501954" y="3173053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5" name="Shape 33"/>
          <p:cNvSpPr/>
          <p:nvPr/>
        </p:nvSpPr>
        <p:spPr>
          <a:xfrm>
            <a:off x="3501954" y="3630237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6" name="Shape 34"/>
          <p:cNvSpPr/>
          <p:nvPr/>
        </p:nvSpPr>
        <p:spPr>
          <a:xfrm>
            <a:off x="6245058" y="2258685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7" name="Shape 35"/>
          <p:cNvSpPr/>
          <p:nvPr/>
        </p:nvSpPr>
        <p:spPr>
          <a:xfrm>
            <a:off x="6245058" y="2715869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8" name="Shape 36"/>
          <p:cNvSpPr/>
          <p:nvPr/>
        </p:nvSpPr>
        <p:spPr>
          <a:xfrm>
            <a:off x="6245058" y="3173053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9" name="Shape 37"/>
          <p:cNvSpPr/>
          <p:nvPr/>
        </p:nvSpPr>
        <p:spPr>
          <a:xfrm>
            <a:off x="6245058" y="3630237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0" name="Shape 38"/>
          <p:cNvSpPr/>
          <p:nvPr/>
        </p:nvSpPr>
        <p:spPr>
          <a:xfrm>
            <a:off x="8988163" y="2258685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1" name="Shape 39"/>
          <p:cNvSpPr/>
          <p:nvPr/>
        </p:nvSpPr>
        <p:spPr>
          <a:xfrm>
            <a:off x="8988163" y="2715869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2" name="Shape 40"/>
          <p:cNvSpPr/>
          <p:nvPr/>
        </p:nvSpPr>
        <p:spPr>
          <a:xfrm>
            <a:off x="8988163" y="3173053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3" name="Shape 41"/>
          <p:cNvSpPr/>
          <p:nvPr/>
        </p:nvSpPr>
        <p:spPr>
          <a:xfrm>
            <a:off x="8988163" y="3630237"/>
            <a:ext cx="82077" cy="8207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4" name="Text 42"/>
          <p:cNvSpPr/>
          <p:nvPr/>
        </p:nvSpPr>
        <p:spPr>
          <a:xfrm>
            <a:off x="2468438" y="320435"/>
            <a:ext cx="5263205" cy="48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Governance Gap Framework</a:t>
            </a:r>
            <a:endParaRPr lang="en-US" sz="2800" dirty="0"/>
          </a:p>
        </p:txBody>
      </p:sp>
      <p:sp>
        <p:nvSpPr>
          <p:cNvPr id="45" name="Text 43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4004145" y="1051053"/>
            <a:ext cx="4470995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failure points, each made worse without a foundation of AI literacy</a:t>
            </a:r>
            <a:endParaRPr lang="en-US" sz="1200" dirty="0"/>
          </a:p>
        </p:txBody>
      </p:sp>
      <p:sp>
        <p:nvSpPr>
          <p:cNvPr id="47" name="Text 45"/>
          <p:cNvSpPr/>
          <p:nvPr/>
        </p:nvSpPr>
        <p:spPr>
          <a:xfrm>
            <a:off x="1234041" y="1594927"/>
            <a:ext cx="783296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DESIGN-TIME</a:t>
            </a:r>
            <a:endParaRPr lang="en-US" sz="1050" dirty="0"/>
          </a:p>
        </p:txBody>
      </p:sp>
      <p:sp>
        <p:nvSpPr>
          <p:cNvPr id="48" name="Text 46"/>
          <p:cNvSpPr/>
          <p:nvPr/>
        </p:nvSpPr>
        <p:spPr>
          <a:xfrm>
            <a:off x="3977146" y="1594927"/>
            <a:ext cx="58084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RUNTIME</a:t>
            </a:r>
            <a:endParaRPr lang="en-US" sz="1050" dirty="0"/>
          </a:p>
        </p:txBody>
      </p:sp>
      <p:sp>
        <p:nvSpPr>
          <p:cNvPr id="49" name="Text 47"/>
          <p:cNvSpPr/>
          <p:nvPr/>
        </p:nvSpPr>
        <p:spPr>
          <a:xfrm>
            <a:off x="6720250" y="1594927"/>
            <a:ext cx="104848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ORGANISATIONAL</a:t>
            </a:r>
            <a:endParaRPr lang="en-US" sz="1050" dirty="0"/>
          </a:p>
        </p:txBody>
      </p:sp>
      <p:sp>
        <p:nvSpPr>
          <p:cNvPr id="50" name="Text 48"/>
          <p:cNvSpPr/>
          <p:nvPr/>
        </p:nvSpPr>
        <p:spPr>
          <a:xfrm>
            <a:off x="9463355" y="1594927"/>
            <a:ext cx="781565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</a:t>
            </a:r>
            <a:endParaRPr lang="en-US" sz="1050" dirty="0"/>
          </a:p>
        </p:txBody>
      </p:sp>
      <p:sp>
        <p:nvSpPr>
          <p:cNvPr id="51" name="Text 49"/>
          <p:cNvSpPr/>
          <p:nvPr/>
        </p:nvSpPr>
        <p:spPr>
          <a:xfrm>
            <a:off x="850654" y="1624656"/>
            <a:ext cx="217289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1300" dirty="0"/>
          </a:p>
        </p:txBody>
      </p:sp>
      <p:sp>
        <p:nvSpPr>
          <p:cNvPr id="52" name="Text 50"/>
          <p:cNvSpPr/>
          <p:nvPr/>
        </p:nvSpPr>
        <p:spPr>
          <a:xfrm>
            <a:off x="3589797" y="1624656"/>
            <a:ext cx="225385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1300" dirty="0"/>
          </a:p>
        </p:txBody>
      </p:sp>
      <p:sp>
        <p:nvSpPr>
          <p:cNvPr id="53" name="Text 51"/>
          <p:cNvSpPr/>
          <p:nvPr/>
        </p:nvSpPr>
        <p:spPr>
          <a:xfrm>
            <a:off x="6332901" y="1624656"/>
            <a:ext cx="225551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1300" dirty="0"/>
          </a:p>
        </p:txBody>
      </p:sp>
      <p:sp>
        <p:nvSpPr>
          <p:cNvPr id="54" name="Text 52"/>
          <p:cNvSpPr/>
          <p:nvPr/>
        </p:nvSpPr>
        <p:spPr>
          <a:xfrm>
            <a:off x="9072399" y="1624656"/>
            <a:ext cx="232986" cy="222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1300" dirty="0"/>
          </a:p>
        </p:txBody>
      </p:sp>
      <p:sp>
        <p:nvSpPr>
          <p:cNvPr id="55" name="Text 53"/>
          <p:cNvSpPr/>
          <p:nvPr/>
        </p:nvSpPr>
        <p:spPr>
          <a:xfrm>
            <a:off x="1234041" y="1754764"/>
            <a:ext cx="35215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GAPS</a:t>
            </a:r>
            <a:endParaRPr lang="en-US" sz="1050" dirty="0"/>
          </a:p>
        </p:txBody>
      </p:sp>
      <p:sp>
        <p:nvSpPr>
          <p:cNvPr id="56" name="Text 54"/>
          <p:cNvSpPr/>
          <p:nvPr/>
        </p:nvSpPr>
        <p:spPr>
          <a:xfrm>
            <a:off x="3977146" y="1754764"/>
            <a:ext cx="35215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GAPS</a:t>
            </a:r>
            <a:endParaRPr lang="en-US" sz="1050" dirty="0"/>
          </a:p>
        </p:txBody>
      </p:sp>
      <p:sp>
        <p:nvSpPr>
          <p:cNvPr id="57" name="Text 55"/>
          <p:cNvSpPr/>
          <p:nvPr/>
        </p:nvSpPr>
        <p:spPr>
          <a:xfrm>
            <a:off x="6720250" y="1754764"/>
            <a:ext cx="35215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GAPS</a:t>
            </a:r>
            <a:endParaRPr lang="en-US" sz="1050" dirty="0"/>
          </a:p>
        </p:txBody>
      </p:sp>
      <p:sp>
        <p:nvSpPr>
          <p:cNvPr id="58" name="Text 56"/>
          <p:cNvSpPr/>
          <p:nvPr/>
        </p:nvSpPr>
        <p:spPr>
          <a:xfrm>
            <a:off x="9463355" y="1754764"/>
            <a:ext cx="35215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GAPS</a:t>
            </a:r>
            <a:endParaRPr lang="en-US" sz="1050" dirty="0"/>
          </a:p>
        </p:txBody>
      </p:sp>
      <p:sp>
        <p:nvSpPr>
          <p:cNvPr id="59" name="Text 57"/>
          <p:cNvSpPr/>
          <p:nvPr/>
        </p:nvSpPr>
        <p:spPr>
          <a:xfrm>
            <a:off x="905364" y="2337078"/>
            <a:ext cx="1801441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pre-deployment risk assessment</a:t>
            </a:r>
            <a:endParaRPr lang="en-US" sz="950" dirty="0"/>
          </a:p>
        </p:txBody>
      </p:sp>
      <p:sp>
        <p:nvSpPr>
          <p:cNvPr id="60" name="Text 58"/>
          <p:cNvSpPr/>
          <p:nvPr/>
        </p:nvSpPr>
        <p:spPr>
          <a:xfrm>
            <a:off x="3648469" y="2337078"/>
            <a:ext cx="1954838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monitoring for hallucination or drift</a:t>
            </a:r>
            <a:endParaRPr lang="en-US" sz="950" dirty="0"/>
          </a:p>
        </p:txBody>
      </p:sp>
      <p:sp>
        <p:nvSpPr>
          <p:cNvPr id="61" name="Text 59"/>
          <p:cNvSpPr/>
          <p:nvPr/>
        </p:nvSpPr>
        <p:spPr>
          <a:xfrm>
            <a:off x="6391573" y="2337078"/>
            <a:ext cx="1564231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clear owner of AI outcomes</a:t>
            </a:r>
            <a:endParaRPr lang="en-US" sz="950" dirty="0"/>
          </a:p>
        </p:txBody>
      </p:sp>
      <p:sp>
        <p:nvSpPr>
          <p:cNvPr id="62" name="Text 60"/>
          <p:cNvSpPr/>
          <p:nvPr/>
        </p:nvSpPr>
        <p:spPr>
          <a:xfrm>
            <a:off x="9134677" y="2337078"/>
            <a:ext cx="1963762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Confusing compliance with governance</a:t>
            </a:r>
            <a:endParaRPr lang="en-US" sz="950" dirty="0"/>
          </a:p>
        </p:txBody>
      </p:sp>
      <p:sp>
        <p:nvSpPr>
          <p:cNvPr id="63" name="Text 61"/>
          <p:cNvSpPr/>
          <p:nvPr/>
        </p:nvSpPr>
        <p:spPr>
          <a:xfrm>
            <a:off x="905364" y="2794263"/>
            <a:ext cx="1742229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 data not reviewed for bias</a:t>
            </a:r>
            <a:endParaRPr lang="en-US" sz="950" dirty="0"/>
          </a:p>
        </p:txBody>
      </p:sp>
      <p:sp>
        <p:nvSpPr>
          <p:cNvPr id="64" name="Text 62"/>
          <p:cNvSpPr/>
          <p:nvPr/>
        </p:nvSpPr>
        <p:spPr>
          <a:xfrm>
            <a:off x="3648469" y="2794263"/>
            <a:ext cx="1794085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human oversight on key outputs</a:t>
            </a:r>
            <a:endParaRPr lang="en-US" sz="950" dirty="0"/>
          </a:p>
        </p:txBody>
      </p:sp>
      <p:sp>
        <p:nvSpPr>
          <p:cNvPr id="65" name="Text 63"/>
          <p:cNvSpPr/>
          <p:nvPr/>
        </p:nvSpPr>
        <p:spPr>
          <a:xfrm>
            <a:off x="6391573" y="2794263"/>
            <a:ext cx="1717145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AI invisible to governance</a:t>
            </a:r>
            <a:endParaRPr lang="en-US" sz="950" dirty="0"/>
          </a:p>
        </p:txBody>
      </p:sp>
      <p:sp>
        <p:nvSpPr>
          <p:cNvPr id="66" name="Text 64"/>
          <p:cNvSpPr/>
          <p:nvPr/>
        </p:nvSpPr>
        <p:spPr>
          <a:xfrm>
            <a:off x="9134677" y="2794263"/>
            <a:ext cx="1876572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Treating regulation as future problem</a:t>
            </a:r>
            <a:endParaRPr lang="en-US" sz="950" dirty="0"/>
          </a:p>
        </p:txBody>
      </p:sp>
      <p:sp>
        <p:nvSpPr>
          <p:cNvPr id="67" name="Text 65"/>
          <p:cNvSpPr/>
          <p:nvPr/>
        </p:nvSpPr>
        <p:spPr>
          <a:xfrm>
            <a:off x="905364" y="3251447"/>
            <a:ext cx="1830505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not tested against its own policies</a:t>
            </a:r>
            <a:endParaRPr lang="en-US" sz="950" dirty="0"/>
          </a:p>
        </p:txBody>
      </p:sp>
      <p:sp>
        <p:nvSpPr>
          <p:cNvPr id="68" name="Text 66"/>
          <p:cNvSpPr/>
          <p:nvPr/>
        </p:nvSpPr>
        <p:spPr>
          <a:xfrm>
            <a:off x="3648469" y="3251447"/>
            <a:ext cx="1729205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audit trail of AI decisions made</a:t>
            </a:r>
            <a:endParaRPr lang="en-US" sz="950" dirty="0"/>
          </a:p>
        </p:txBody>
      </p:sp>
      <p:sp>
        <p:nvSpPr>
          <p:cNvPr id="69" name="Text 67"/>
          <p:cNvSpPr/>
          <p:nvPr/>
        </p:nvSpPr>
        <p:spPr>
          <a:xfrm>
            <a:off x="6391573" y="3251447"/>
            <a:ext cx="1854624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Boards cannot govern what they lack</a:t>
            </a:r>
            <a:endParaRPr lang="en-US" sz="950" dirty="0"/>
          </a:p>
        </p:txBody>
      </p:sp>
      <p:sp>
        <p:nvSpPr>
          <p:cNvPr id="70" name="Text 68"/>
          <p:cNvSpPr/>
          <p:nvPr/>
        </p:nvSpPr>
        <p:spPr>
          <a:xfrm>
            <a:off x="9134677" y="3251447"/>
            <a:ext cx="1963280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AI inventory for regulatory mapping</a:t>
            </a:r>
            <a:endParaRPr lang="en-US" sz="950" dirty="0"/>
          </a:p>
        </p:txBody>
      </p:sp>
      <p:sp>
        <p:nvSpPr>
          <p:cNvPr id="71" name="Text 69"/>
          <p:cNvSpPr/>
          <p:nvPr/>
        </p:nvSpPr>
        <p:spPr>
          <a:xfrm>
            <a:off x="905364" y="3708631"/>
            <a:ext cx="1878019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Values alignment undefined at outset</a:t>
            </a:r>
            <a:endParaRPr lang="en-US" sz="950" dirty="0"/>
          </a:p>
        </p:txBody>
      </p:sp>
      <p:sp>
        <p:nvSpPr>
          <p:cNvPr id="72" name="Text 70"/>
          <p:cNvSpPr/>
          <p:nvPr/>
        </p:nvSpPr>
        <p:spPr>
          <a:xfrm>
            <a:off x="3648469" y="3708631"/>
            <a:ext cx="1791311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anomaly alerts or thresholds set</a:t>
            </a:r>
            <a:endParaRPr lang="en-US" sz="950" dirty="0"/>
          </a:p>
        </p:txBody>
      </p:sp>
      <p:sp>
        <p:nvSpPr>
          <p:cNvPr id="73" name="Text 71"/>
          <p:cNvSpPr/>
          <p:nvPr/>
        </p:nvSpPr>
        <p:spPr>
          <a:xfrm>
            <a:off x="6391573" y="3708631"/>
            <a:ext cx="1436159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exists; controls do not</a:t>
            </a:r>
            <a:endParaRPr lang="en-US" sz="950" dirty="0"/>
          </a:p>
        </p:txBody>
      </p:sp>
      <p:sp>
        <p:nvSpPr>
          <p:cNvPr id="74" name="Text 72"/>
          <p:cNvSpPr/>
          <p:nvPr/>
        </p:nvSpPr>
        <p:spPr>
          <a:xfrm>
            <a:off x="9134677" y="3708631"/>
            <a:ext cx="1823269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AI outside compliance scope</a:t>
            </a:r>
            <a:endParaRPr lang="en-US" sz="950" dirty="0"/>
          </a:p>
        </p:txBody>
      </p:sp>
      <p:sp>
        <p:nvSpPr>
          <p:cNvPr id="75" name="Text 73"/>
          <p:cNvSpPr/>
          <p:nvPr/>
        </p:nvSpPr>
        <p:spPr>
          <a:xfrm>
            <a:off x="758849" y="4528964"/>
            <a:ext cx="533024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study:</a:t>
            </a:r>
            <a:endParaRPr lang="en-US" sz="800" dirty="0"/>
          </a:p>
        </p:txBody>
      </p:sp>
      <p:sp>
        <p:nvSpPr>
          <p:cNvPr id="76" name="Text 74"/>
          <p:cNvSpPr/>
          <p:nvPr/>
        </p:nvSpPr>
        <p:spPr>
          <a:xfrm>
            <a:off x="3501954" y="4528964"/>
            <a:ext cx="533024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study:</a:t>
            </a:r>
            <a:endParaRPr lang="en-US" sz="800" dirty="0"/>
          </a:p>
        </p:txBody>
      </p:sp>
      <p:sp>
        <p:nvSpPr>
          <p:cNvPr id="77" name="Text 75"/>
          <p:cNvSpPr/>
          <p:nvPr/>
        </p:nvSpPr>
        <p:spPr>
          <a:xfrm>
            <a:off x="6245058" y="4528964"/>
            <a:ext cx="533024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study:</a:t>
            </a:r>
            <a:endParaRPr lang="en-US" sz="800" dirty="0"/>
          </a:p>
        </p:txBody>
      </p:sp>
      <p:sp>
        <p:nvSpPr>
          <p:cNvPr id="78" name="Text 76"/>
          <p:cNvSpPr/>
          <p:nvPr/>
        </p:nvSpPr>
        <p:spPr>
          <a:xfrm>
            <a:off x="8988163" y="4528964"/>
            <a:ext cx="533024" cy="137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study:</a:t>
            </a:r>
            <a:endParaRPr lang="en-US" sz="800" dirty="0"/>
          </a:p>
        </p:txBody>
      </p:sp>
      <p:sp>
        <p:nvSpPr>
          <p:cNvPr id="79" name="Text 77"/>
          <p:cNvSpPr/>
          <p:nvPr/>
        </p:nvSpPr>
        <p:spPr>
          <a:xfrm>
            <a:off x="758849" y="4910138"/>
            <a:ext cx="1324153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chatbot deployed</a:t>
            </a:r>
            <a:endParaRPr lang="en-US" sz="850" dirty="0"/>
          </a:p>
        </p:txBody>
      </p:sp>
      <p:sp>
        <p:nvSpPr>
          <p:cNvPr id="80" name="Text 78"/>
          <p:cNvSpPr/>
          <p:nvPr/>
        </p:nvSpPr>
        <p:spPr>
          <a:xfrm>
            <a:off x="3501954" y="4910138"/>
            <a:ext cx="1259355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MS Copilot surfaced private</a:t>
            </a:r>
            <a:endParaRPr lang="en-US" sz="850" dirty="0"/>
          </a:p>
        </p:txBody>
      </p:sp>
      <p:sp>
        <p:nvSpPr>
          <p:cNvPr id="81" name="Text 79"/>
          <p:cNvSpPr/>
          <p:nvPr/>
        </p:nvSpPr>
        <p:spPr>
          <a:xfrm>
            <a:off x="6245058" y="4910138"/>
            <a:ext cx="1272423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Samsung: 3 leaks in 20 days</a:t>
            </a:r>
            <a:endParaRPr lang="en-US" sz="850" dirty="0"/>
          </a:p>
        </p:txBody>
      </p:sp>
      <p:sp>
        <p:nvSpPr>
          <p:cNvPr id="82" name="Text 80"/>
          <p:cNvSpPr/>
          <p:nvPr/>
        </p:nvSpPr>
        <p:spPr>
          <a:xfrm>
            <a:off x="8988163" y="4910138"/>
            <a:ext cx="1401587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Act: €35M penalties now</a:t>
            </a:r>
            <a:endParaRPr lang="en-US" sz="850" dirty="0"/>
          </a:p>
        </p:txBody>
      </p:sp>
      <p:sp>
        <p:nvSpPr>
          <p:cNvPr id="83" name="Text 81"/>
          <p:cNvSpPr/>
          <p:nvPr/>
        </p:nvSpPr>
        <p:spPr>
          <a:xfrm>
            <a:off x="758849" y="5039724"/>
            <a:ext cx="1345861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without testing against policy</a:t>
            </a:r>
            <a:endParaRPr lang="en-US" sz="850" dirty="0"/>
          </a:p>
        </p:txBody>
      </p:sp>
      <p:sp>
        <p:nvSpPr>
          <p:cNvPr id="84" name="Text 82"/>
          <p:cNvSpPr/>
          <p:nvPr/>
        </p:nvSpPr>
        <p:spPr>
          <a:xfrm>
            <a:off x="3501954" y="5039724"/>
            <a:ext cx="1444570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data; zero monitoring flagged it</a:t>
            </a:r>
            <a:endParaRPr lang="en-US" sz="850" dirty="0"/>
          </a:p>
        </p:txBody>
      </p:sp>
      <p:sp>
        <p:nvSpPr>
          <p:cNvPr id="85" name="Text 83"/>
          <p:cNvSpPr/>
          <p:nvPr/>
        </p:nvSpPr>
        <p:spPr>
          <a:xfrm>
            <a:off x="6245058" y="5039724"/>
            <a:ext cx="1187861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malice, no governance</a:t>
            </a:r>
            <a:endParaRPr lang="en-US" sz="850" dirty="0"/>
          </a:p>
        </p:txBody>
      </p:sp>
      <p:sp>
        <p:nvSpPr>
          <p:cNvPr id="86" name="Text 84"/>
          <p:cNvSpPr/>
          <p:nvPr/>
        </p:nvSpPr>
        <p:spPr>
          <a:xfrm>
            <a:off x="8988163" y="5039724"/>
            <a:ext cx="1396727" cy="145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50" i="1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78% of enterprises unprepared</a:t>
            </a:r>
            <a:endParaRPr lang="en-US" sz="850" dirty="0"/>
          </a:p>
        </p:txBody>
      </p:sp>
      <p:sp>
        <p:nvSpPr>
          <p:cNvPr id="87" name="Text 85"/>
          <p:cNvSpPr/>
          <p:nvPr/>
        </p:nvSpPr>
        <p:spPr>
          <a:xfrm>
            <a:off x="776857" y="5649121"/>
            <a:ext cx="115919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</a:t>
            </a:r>
            <a:endParaRPr lang="en-US" sz="900" dirty="0"/>
          </a:p>
        </p:txBody>
      </p:sp>
      <p:sp>
        <p:nvSpPr>
          <p:cNvPr id="88" name="Text 86"/>
          <p:cNvSpPr/>
          <p:nvPr/>
        </p:nvSpPr>
        <p:spPr>
          <a:xfrm>
            <a:off x="776857" y="5907797"/>
            <a:ext cx="3058324" cy="25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Literacy &amp; Foundational Knowledge</a:t>
            </a:r>
            <a:endParaRPr lang="en-US" sz="1500" dirty="0"/>
          </a:p>
        </p:txBody>
      </p:sp>
      <p:sp>
        <p:nvSpPr>
          <p:cNvPr id="89" name="Text 87"/>
          <p:cNvSpPr/>
          <p:nvPr/>
        </p:nvSpPr>
        <p:spPr>
          <a:xfrm>
            <a:off x="5211543" y="5888658"/>
            <a:ext cx="625749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what AI is, how it is built, and how it represents your organisation. Not one person's job: role-appropriate </a:t>
            </a:r>
            <a:endParaRPr lang="en-US" sz="1000" dirty="0"/>
          </a:p>
        </p:txBody>
      </p:sp>
      <p:sp>
        <p:nvSpPr>
          <p:cNvPr id="90" name="Text 88"/>
          <p:cNvSpPr/>
          <p:nvPr/>
        </p:nvSpPr>
        <p:spPr>
          <a:xfrm>
            <a:off x="5211543" y="6041294"/>
            <a:ext cx="4994779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literacy across the whole organisation. Without it, every governance layer above is built on sand.</a:t>
            </a:r>
            <a:endParaRPr lang="en-US" sz="1000" dirty="0"/>
          </a:p>
        </p:txBody>
      </p:sp>
      <p:sp>
        <p:nvSpPr>
          <p:cNvPr id="91" name="Text 89"/>
          <p:cNvSpPr/>
          <p:nvPr/>
        </p:nvSpPr>
        <p:spPr>
          <a:xfrm>
            <a:off x="456828" y="6606610"/>
            <a:ext cx="6655144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Framework: ibm.com/think/topics/ai-governance | McKinsey 2024 | Deloitte 2026 | AI Incident DB: Samsung #768, Air Canada 2024 BCCRT 149, MS Copilot OECD.AI 2025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1658" y="914132"/>
            <a:ext cx="5668714" cy="5943025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526822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2550991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3574791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3984" y="4598959"/>
            <a:ext cx="91069" cy="91081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Text 10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2468438" y="329056"/>
            <a:ext cx="5559487" cy="445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1: No True Measurement for AI Risk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593984" y="1133486"/>
            <a:ext cx="3153770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i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governance gap between claiming and doing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720250" y="1141362"/>
            <a:ext cx="1557676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THE NUMBERS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77213" y="1521915"/>
            <a:ext cx="1935984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shared definition of AI risk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720250" y="1600086"/>
            <a:ext cx="981119" cy="617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87%</a:t>
            </a:r>
            <a:endParaRPr lang="en-US" sz="3600" dirty="0"/>
          </a:p>
        </p:txBody>
      </p:sp>
      <p:sp>
        <p:nvSpPr>
          <p:cNvPr id="18" name="Text 16"/>
          <p:cNvSpPr/>
          <p:nvPr/>
        </p:nvSpPr>
        <p:spPr>
          <a:xfrm>
            <a:off x="777213" y="1804800"/>
            <a:ext cx="5511247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Without agreed metrics, every organisation measures differently, or not at all. You cannot benchmark 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777213" y="1964637"/>
            <a:ext cx="1356958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cannot define.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6720250" y="2049584"/>
            <a:ext cx="1939944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governance frameworks exist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777213" y="2546083"/>
            <a:ext cx="1078188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≠ controls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720250" y="2642605"/>
            <a:ext cx="1240342" cy="617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&lt;25%</a:t>
            </a:r>
            <a:endParaRPr lang="en-US" sz="3600" dirty="0"/>
          </a:p>
        </p:txBody>
      </p:sp>
      <p:sp>
        <p:nvSpPr>
          <p:cNvPr id="23" name="Text 21"/>
          <p:cNvSpPr/>
          <p:nvPr/>
        </p:nvSpPr>
        <p:spPr>
          <a:xfrm>
            <a:off x="777213" y="2828956"/>
            <a:ext cx="549140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87% of organisations claim clear AI governance frameworks. Fewer than 25% have fully implemented 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777213" y="2988792"/>
            <a:ext cx="3477124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controls needed to manage bias, transparency, and security.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6720250" y="3092116"/>
            <a:ext cx="217835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actually implemented the controls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777213" y="3570239"/>
            <a:ext cx="2779465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Boards cannot assess what they cannot see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6720250" y="3684769"/>
            <a:ext cx="990263" cy="617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45%</a:t>
            </a:r>
            <a:endParaRPr lang="en-US" sz="3600" dirty="0"/>
          </a:p>
        </p:txBody>
      </p:sp>
      <p:sp>
        <p:nvSpPr>
          <p:cNvPr id="28" name="Text 26"/>
          <p:cNvSpPr/>
          <p:nvPr/>
        </p:nvSpPr>
        <p:spPr>
          <a:xfrm>
            <a:off x="777213" y="3853124"/>
            <a:ext cx="5240732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found 45% of respondents said AI hadn't made it onto the board agenda at all. 79% said 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777213" y="4012961"/>
            <a:ext cx="2164774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boards had limited or no AI knowledge.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6720250" y="4134280"/>
            <a:ext cx="2040105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orgs: AI not on board agenda at all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777213" y="4594052"/>
            <a:ext cx="2632057" cy="205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 speed outpaces any audit cycle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6720250" y="4727288"/>
            <a:ext cx="1750560" cy="617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Only 1%</a:t>
            </a:r>
            <a:endParaRPr lang="en-US" sz="3600" dirty="0"/>
          </a:p>
        </p:txBody>
      </p:sp>
      <p:sp>
        <p:nvSpPr>
          <p:cNvPr id="33" name="Text 31"/>
          <p:cNvSpPr/>
          <p:nvPr/>
        </p:nvSpPr>
        <p:spPr>
          <a:xfrm>
            <a:off x="777213" y="4877293"/>
            <a:ext cx="549859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deployments change weekly. Annual risk assessments and point-in-time audits create a false sense 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777213" y="5037130"/>
            <a:ext cx="608680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control.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6720250" y="5176799"/>
            <a:ext cx="270953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companies believe they've reached AI maturity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456828" y="6606610"/>
            <a:ext cx="3621931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IBM 2025 | Deloitte State of AI in Enterprise 2024 | McKinsey 2025 | aligne.ai 2025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11111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2014" y="914132"/>
            <a:ext cx="5348698" cy="5577277"/>
          </a:xfrm>
          <a:prstGeom prst="rect">
            <a:avLst/>
          </a:prstGeom>
          <a:solidFill>
            <a:srgbClr val="111111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6656524" y="5870071"/>
            <a:ext cx="5047033" cy="456828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4339" y="1398671"/>
            <a:ext cx="164510" cy="164510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4339" y="2084447"/>
            <a:ext cx="164510" cy="164510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4339" y="2770579"/>
            <a:ext cx="164510" cy="164523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594339" y="3456355"/>
            <a:ext cx="164510" cy="164523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594339" y="4141775"/>
            <a:ext cx="164510" cy="164510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594339" y="4827907"/>
            <a:ext cx="164510" cy="164523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Shape 13"/>
          <p:cNvSpPr/>
          <p:nvPr/>
        </p:nvSpPr>
        <p:spPr>
          <a:xfrm>
            <a:off x="6656168" y="1481104"/>
            <a:ext cx="91081" cy="91081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6" name="Shape 14"/>
          <p:cNvSpPr/>
          <p:nvPr/>
        </p:nvSpPr>
        <p:spPr>
          <a:xfrm>
            <a:off x="6656168" y="2194247"/>
            <a:ext cx="91081" cy="91069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7" name="Shape 15"/>
          <p:cNvSpPr/>
          <p:nvPr/>
        </p:nvSpPr>
        <p:spPr>
          <a:xfrm>
            <a:off x="6656168" y="2907378"/>
            <a:ext cx="91081" cy="91081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8" name="Shape 16"/>
          <p:cNvSpPr/>
          <p:nvPr/>
        </p:nvSpPr>
        <p:spPr>
          <a:xfrm>
            <a:off x="6656168" y="3620509"/>
            <a:ext cx="91081" cy="91081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9" name="Shape 17"/>
          <p:cNvSpPr/>
          <p:nvPr/>
        </p:nvSpPr>
        <p:spPr>
          <a:xfrm>
            <a:off x="6656168" y="4334009"/>
            <a:ext cx="91081" cy="91081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0" name="Shape 18"/>
          <p:cNvSpPr/>
          <p:nvPr/>
        </p:nvSpPr>
        <p:spPr>
          <a:xfrm>
            <a:off x="6656168" y="5047140"/>
            <a:ext cx="91081" cy="91081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21" name="Text 19"/>
          <p:cNvSpPr/>
          <p:nvPr/>
        </p:nvSpPr>
        <p:spPr>
          <a:xfrm>
            <a:off x="2468438" y="181276"/>
            <a:ext cx="108959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2468438" y="434538"/>
            <a:ext cx="3916848" cy="445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Samsung: 3 Leaks in 20 Days</a:t>
            </a:r>
            <a:endParaRPr lang="en-US" sz="2600" dirty="0"/>
          </a:p>
        </p:txBody>
      </p:sp>
      <p:sp>
        <p:nvSpPr>
          <p:cNvPr id="24" name="Text 22"/>
          <p:cNvSpPr/>
          <p:nvPr/>
        </p:nvSpPr>
        <p:spPr>
          <a:xfrm>
            <a:off x="593984" y="1095644"/>
            <a:ext cx="150513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HAPPENED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656168" y="1114007"/>
            <a:ext cx="235040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GOVERNANCE FAILED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822576" y="1422710"/>
            <a:ext cx="712227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 11, 2023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2422720" y="1441567"/>
            <a:ext cx="256688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 permitted employees to use ChatGPT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6820678" y="1555686"/>
            <a:ext cx="4521756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shadow AI detection: IT had zero visibility into what tools employees were using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2422720" y="2047425"/>
            <a:ext cx="333633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 pasted proprietary semiconductor source code into 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822576" y="2108486"/>
            <a:ext cx="548098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 1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2422720" y="2207262"/>
            <a:ext cx="114105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ChatGPT to fix a bug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6820678" y="2268816"/>
            <a:ext cx="326081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data loss prevention controls configured for AI platforms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2422720" y="2733201"/>
            <a:ext cx="3613380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 shared internal test sequences including hardware specs 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822576" y="2794263"/>
            <a:ext cx="548098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 2</a:t>
            </a:r>
            <a:endParaRPr lang="en-US" sz="950" dirty="0"/>
          </a:p>
        </p:txBody>
      </p:sp>
      <p:sp>
        <p:nvSpPr>
          <p:cNvPr id="35" name="Text 33"/>
          <p:cNvSpPr/>
          <p:nvPr/>
        </p:nvSpPr>
        <p:spPr>
          <a:xfrm>
            <a:off x="2422720" y="2893038"/>
            <a:ext cx="736945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 QC code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6820678" y="2981960"/>
            <a:ext cx="3264015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acceptable use policy when ChatGPT access was granted</a:t>
            </a:r>
            <a:endParaRPr lang="en-US" sz="1050" dirty="0"/>
          </a:p>
        </p:txBody>
      </p:sp>
      <p:sp>
        <p:nvSpPr>
          <p:cNvPr id="37" name="Text 35"/>
          <p:cNvSpPr/>
          <p:nvPr/>
        </p:nvSpPr>
        <p:spPr>
          <a:xfrm>
            <a:off x="2422720" y="3418977"/>
            <a:ext cx="3578484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 transcribed a confidential meeting and submitted it for 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822576" y="3480039"/>
            <a:ext cx="548098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Incident 3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2422720" y="3578814"/>
            <a:ext cx="1319265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ChatGPT meeting notes</a:t>
            </a:r>
            <a:endParaRPr lang="en-US" sz="1050" dirty="0"/>
          </a:p>
        </p:txBody>
      </p:sp>
      <p:sp>
        <p:nvSpPr>
          <p:cNvPr id="40" name="Text 38"/>
          <p:cNvSpPr/>
          <p:nvPr/>
        </p:nvSpPr>
        <p:spPr>
          <a:xfrm>
            <a:off x="6820678" y="3695447"/>
            <a:ext cx="4101666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employee training on what constitutes confidential data in an AI context</a:t>
            </a:r>
            <a:endParaRPr lang="en-US" sz="1050" dirty="0"/>
          </a:p>
        </p:txBody>
      </p:sp>
      <p:sp>
        <p:nvSpPr>
          <p:cNvPr id="41" name="Text 39"/>
          <p:cNvSpPr/>
          <p:nvPr/>
        </p:nvSpPr>
        <p:spPr>
          <a:xfrm>
            <a:off x="2422720" y="4104753"/>
            <a:ext cx="363082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leaks reported. Data already on OpenAI servers, no NDA, no </a:t>
            </a:r>
            <a:endParaRPr lang="en-US" sz="1050" dirty="0"/>
          </a:p>
        </p:txBody>
      </p:sp>
      <p:sp>
        <p:nvSpPr>
          <p:cNvPr id="42" name="Text 40"/>
          <p:cNvSpPr/>
          <p:nvPr/>
        </p:nvSpPr>
        <p:spPr>
          <a:xfrm>
            <a:off x="822576" y="4165815"/>
            <a:ext cx="712227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 30, 2023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2422720" y="4264590"/>
            <a:ext cx="83137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deletion rights</a:t>
            </a:r>
            <a:endParaRPr lang="en-US" sz="1050" dirty="0"/>
          </a:p>
        </p:txBody>
      </p:sp>
      <p:sp>
        <p:nvSpPr>
          <p:cNvPr id="44" name="Text 42"/>
          <p:cNvSpPr/>
          <p:nvPr/>
        </p:nvSpPr>
        <p:spPr>
          <a:xfrm>
            <a:off x="6820678" y="4408590"/>
            <a:ext cx="3841273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audit trail, no contractual right to have data deleted once uploaded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822576" y="4851591"/>
            <a:ext cx="663628" cy="162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5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May 2, 2023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2422720" y="4870448"/>
            <a:ext cx="2939557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 banned all generative AI tools companywide</a:t>
            </a:r>
            <a:endParaRPr lang="en-US" sz="1050" dirty="0"/>
          </a:p>
        </p:txBody>
      </p:sp>
      <p:sp>
        <p:nvSpPr>
          <p:cNvPr id="47" name="Text 45"/>
          <p:cNvSpPr/>
          <p:nvPr/>
        </p:nvSpPr>
        <p:spPr>
          <a:xfrm>
            <a:off x="6820678" y="5121721"/>
            <a:ext cx="4317039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None of the employees were malicious. They were trying to do their jobs better</a:t>
            </a:r>
            <a:endParaRPr lang="en-US" sz="1050" dirty="0"/>
          </a:p>
        </p:txBody>
      </p:sp>
      <p:sp>
        <p:nvSpPr>
          <p:cNvPr id="48" name="Text 46"/>
          <p:cNvSpPr/>
          <p:nvPr/>
        </p:nvSpPr>
        <p:spPr>
          <a:xfrm>
            <a:off x="6747961" y="6040763"/>
            <a:ext cx="3328481" cy="180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AI risk does not accumulate slowly. It is immediate.</a:t>
            </a:r>
            <a:endParaRPr lang="en-US" sz="1050" dirty="0"/>
          </a:p>
        </p:txBody>
      </p:sp>
      <p:sp>
        <p:nvSpPr>
          <p:cNvPr id="49" name="Text 47"/>
          <p:cNvSpPr/>
          <p:nvPr/>
        </p:nvSpPr>
        <p:spPr>
          <a:xfrm>
            <a:off x="456828" y="6606610"/>
            <a:ext cx="4200335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Gizmodo, Bloomberg, Forbes (May 2023) | AI Incident Database #768 | getaigovernance.net 2026</a:t>
            </a:r>
            <a:endParaRPr lang="en-US" sz="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1658" y="914132"/>
            <a:ext cx="5668714" cy="5943025"/>
          </a:xfrm>
          <a:prstGeom prst="rect">
            <a:avLst/>
          </a:prstGeom>
          <a:solidFill>
            <a:srgbClr val="F7F7F7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956651"/>
            <a:ext cx="311025" cy="311025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2871020"/>
            <a:ext cx="311025" cy="311025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3785388"/>
            <a:ext cx="311025" cy="311025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3984" y="4699756"/>
            <a:ext cx="311025" cy="311025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Text 10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2468438" y="329056"/>
            <a:ext cx="4286904" cy="445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 2: The Shadow AI Problem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593984" y="1121051"/>
            <a:ext cx="4953974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81% of employees and 88% of security leaders admit to using unapproved AI tools. 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720250" y="1114007"/>
            <a:ext cx="1260159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NUMBERS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93984" y="1296356"/>
            <a:ext cx="3172294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i="1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Ungoverned adoption is the norm, not the exception.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720250" y="1576322"/>
            <a:ext cx="812038" cy="514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81%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593984" y="1689983"/>
            <a:ext cx="3954185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SHADOW AI LOOKS LIKE IN PRACTICE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1005449" y="1990780"/>
            <a:ext cx="3002895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 using free ChatGPT / Claude / Gemini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720250" y="1978109"/>
            <a:ext cx="2960741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employees using unapproved AI tools (UpGuard 2025)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1005449" y="2289146"/>
            <a:ext cx="4497929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data uploaded with no NDA, no data residency controls, no deletion rights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720250" y="2472326"/>
            <a:ext cx="818132" cy="514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35%</a:t>
            </a:r>
            <a:endParaRPr lang="en-US" sz="3000" dirty="0"/>
          </a:p>
        </p:txBody>
      </p:sp>
      <p:sp>
        <p:nvSpPr>
          <p:cNvPr id="23" name="Text 21"/>
          <p:cNvSpPr/>
          <p:nvPr/>
        </p:nvSpPr>
        <p:spPr>
          <a:xfrm>
            <a:off x="6720250" y="2874482"/>
            <a:ext cx="3064686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describe shadow AI as pervasive or widespread in their org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1005449" y="2905148"/>
            <a:ext cx="296270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baked silently into SaaS tools you already use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1005449" y="3203514"/>
            <a:ext cx="452258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Copilot, Notion AI, Grammarly: procurement approved the platform, not the AI inside it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720250" y="3368344"/>
            <a:ext cx="816609" cy="514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25%</a:t>
            </a:r>
            <a:endParaRPr lang="en-US" sz="3000" dirty="0"/>
          </a:p>
        </p:txBody>
      </p:sp>
      <p:sp>
        <p:nvSpPr>
          <p:cNvPr id="27" name="Text 25"/>
          <p:cNvSpPr/>
          <p:nvPr/>
        </p:nvSpPr>
        <p:spPr>
          <a:xfrm>
            <a:off x="6720250" y="3770486"/>
            <a:ext cx="296658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comprehensive visibility into how employees use AI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1005449" y="3819517"/>
            <a:ext cx="2997049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devices accessing work data via AI apps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1005449" y="4117883"/>
            <a:ext cx="405978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endpoint visibility. No DLP. Data leaves the organisation and no one knows.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6720250" y="4264348"/>
            <a:ext cx="816609" cy="514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25%</a:t>
            </a:r>
            <a:endParaRPr lang="en-US" sz="3000" dirty="0"/>
          </a:p>
        </p:txBody>
      </p:sp>
      <p:sp>
        <p:nvSpPr>
          <p:cNvPr id="31" name="Text 29"/>
          <p:cNvSpPr/>
          <p:nvPr/>
        </p:nvSpPr>
        <p:spPr>
          <a:xfrm>
            <a:off x="6720250" y="4666503"/>
            <a:ext cx="222474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no active AI policy at all (ISACA 2026)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1005449" y="4733885"/>
            <a:ext cx="2565733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Supply chain AI with no governance audit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1005449" y="5032251"/>
            <a:ext cx="410235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Third-party vendors using AI to process your data. Their gap becomes your risk.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720250" y="5160721"/>
            <a:ext cx="829178" cy="514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8451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56%</a:t>
            </a:r>
            <a:endParaRPr lang="en-US" sz="3000" dirty="0"/>
          </a:p>
        </p:txBody>
      </p:sp>
      <p:sp>
        <p:nvSpPr>
          <p:cNvPr id="35" name="Text 33"/>
          <p:cNvSpPr/>
          <p:nvPr/>
        </p:nvSpPr>
        <p:spPr>
          <a:xfrm>
            <a:off x="6720250" y="5562508"/>
            <a:ext cx="358822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don't know how long it would take to halt an AI system in an incident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456828" y="6606610"/>
            <a:ext cx="4590041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UpGuard State of Shadow AI 2025 | Optro AI Oversight Gap 2026 | ISACA 2026 | adaptivesecurity.com 2026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19"/>
            <a:ext cx="12191334" cy="6857405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3" name="Shape 1"/>
          <p:cNvSpPr/>
          <p:nvPr/>
        </p:nvSpPr>
        <p:spPr>
          <a:xfrm>
            <a:off x="0" y="119"/>
            <a:ext cx="12191689" cy="6857761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4" name="Shape 2"/>
          <p:cNvSpPr/>
          <p:nvPr/>
        </p:nvSpPr>
        <p:spPr>
          <a:xfrm>
            <a:off x="-356" y="-236"/>
            <a:ext cx="12160728" cy="6857393"/>
          </a:xfrm>
          <a:prstGeom prst="rect">
            <a:avLst/>
          </a:prstGeom>
          <a:solidFill>
            <a:srgbClr val="1A1A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5" name="Shape 3"/>
          <p:cNvSpPr/>
          <p:nvPr/>
        </p:nvSpPr>
        <p:spPr>
          <a:xfrm>
            <a:off x="-356" y="-236"/>
            <a:ext cx="12160728" cy="914000"/>
          </a:xfrm>
          <a:prstGeom prst="rect">
            <a:avLst/>
          </a:prstGeom>
          <a:solidFill>
            <a:srgbClr val="111111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6" name="Shape 4"/>
          <p:cNvSpPr/>
          <p:nvPr/>
        </p:nvSpPr>
        <p:spPr>
          <a:xfrm>
            <a:off x="0" y="-236"/>
            <a:ext cx="411110" cy="6857393"/>
          </a:xfrm>
          <a:prstGeom prst="rect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7" name="Shape 5"/>
          <p:cNvSpPr/>
          <p:nvPr/>
        </p:nvSpPr>
        <p:spPr>
          <a:xfrm>
            <a:off x="6492014" y="914132"/>
            <a:ext cx="5348698" cy="5577277"/>
          </a:xfrm>
          <a:prstGeom prst="rect">
            <a:avLst/>
          </a:prstGeom>
          <a:solidFill>
            <a:srgbClr val="111111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8" name="Shape 6"/>
          <p:cNvSpPr/>
          <p:nvPr/>
        </p:nvSpPr>
        <p:spPr>
          <a:xfrm>
            <a:off x="593984" y="1417035"/>
            <a:ext cx="146147" cy="14614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9" name="Shape 7"/>
          <p:cNvSpPr/>
          <p:nvPr/>
        </p:nvSpPr>
        <p:spPr>
          <a:xfrm>
            <a:off x="593984" y="2075443"/>
            <a:ext cx="146147" cy="14615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0" name="Shape 8"/>
          <p:cNvSpPr/>
          <p:nvPr/>
        </p:nvSpPr>
        <p:spPr>
          <a:xfrm>
            <a:off x="593984" y="2733864"/>
            <a:ext cx="146147" cy="14615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1" name="Shape 9"/>
          <p:cNvSpPr/>
          <p:nvPr/>
        </p:nvSpPr>
        <p:spPr>
          <a:xfrm>
            <a:off x="593984" y="3391917"/>
            <a:ext cx="146147" cy="14615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2" name="Shape 10"/>
          <p:cNvSpPr/>
          <p:nvPr/>
        </p:nvSpPr>
        <p:spPr>
          <a:xfrm>
            <a:off x="593984" y="4050339"/>
            <a:ext cx="146147" cy="14615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3" name="Shape 11"/>
          <p:cNvSpPr/>
          <p:nvPr/>
        </p:nvSpPr>
        <p:spPr>
          <a:xfrm>
            <a:off x="593984" y="4708760"/>
            <a:ext cx="146147" cy="146147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4" name="Shape 12"/>
          <p:cNvSpPr/>
          <p:nvPr/>
        </p:nvSpPr>
        <p:spPr>
          <a:xfrm>
            <a:off x="593984" y="5367168"/>
            <a:ext cx="146147" cy="146159"/>
          </a:xfrm>
          <a:prstGeom prst="ellipse">
            <a:avLst/>
          </a:prstGeom>
          <a:solidFill>
            <a:srgbClr val="E8451A"/>
          </a:solidFill>
          <a:ln/>
        </p:spPr>
        <p:txBody>
          <a:bodyPr/>
          <a:lstStyle/>
          <a:p>
            <a:endParaRPr lang="en-NZ"/>
          </a:p>
        </p:txBody>
      </p:sp>
      <p:sp>
        <p:nvSpPr>
          <p:cNvPr id="15" name="Text 13"/>
          <p:cNvSpPr/>
          <p:nvPr/>
        </p:nvSpPr>
        <p:spPr>
          <a:xfrm>
            <a:off x="2468438" y="181276"/>
            <a:ext cx="1089593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CASE STUDY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93984" y="343611"/>
            <a:ext cx="697853" cy="274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speculo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2468438" y="442907"/>
            <a:ext cx="6348076" cy="4114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Canada: When Hallucination Becomes Liability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593984" y="1095644"/>
            <a:ext cx="1280077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INCIDENT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656168" y="1114007"/>
            <a:ext cx="2249441" cy="154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b="1" dirty="0">
                <a:solidFill>
                  <a:srgbClr val="E845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THIS ESTABLISHED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22931" y="1399250"/>
            <a:ext cx="466096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grieving passenger consulted Air Canada's AI chatbot about bereavement fares after his 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656524" y="1523868"/>
            <a:ext cx="1015276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 precedent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822931" y="1551886"/>
            <a:ext cx="1166996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grandmother's death.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656524" y="1831962"/>
            <a:ext cx="448280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Companies are liable for what their AI tells customers. "The AI said it" is not a defence.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22931" y="2057671"/>
            <a:ext cx="5423392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chatbot told him he could apply for the bereavement discount retroactively, within 90 days after the 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822931" y="2210307"/>
            <a:ext cx="34903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flight.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656524" y="2392518"/>
            <a:ext cx="137585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human in the loop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6656524" y="2700612"/>
            <a:ext cx="4808619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chatbot operated without any human review against live policy. No oversight = no check.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822931" y="2792049"/>
            <a:ext cx="393487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Canada's actual policy required the discount to be claimed before travel.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6656524" y="3261168"/>
            <a:ext cx="1576820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not grounded in AI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822931" y="3374146"/>
            <a:ext cx="5256674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passenger booked the ticket relying on the chatbot, captured a screenshot, and later claimed the 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822931" y="3526782"/>
            <a:ext cx="52426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discount.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656524" y="3569262"/>
            <a:ext cx="4557017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chatbot was trained inconsistently with actual bereavement policy; a testing failure.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822931" y="4108879"/>
            <a:ext cx="4471243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denied the claim. The passenger sued in Canada's Civil Resolution Tribunal.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656524" y="4129818"/>
            <a:ext cx="1435338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Accountability vacuum</a:t>
            </a:r>
            <a:endParaRPr lang="en-US" sz="1150" dirty="0"/>
          </a:p>
        </p:txBody>
      </p:sp>
      <p:sp>
        <p:nvSpPr>
          <p:cNvPr id="35" name="Text 33"/>
          <p:cNvSpPr/>
          <p:nvPr/>
        </p:nvSpPr>
        <p:spPr>
          <a:xfrm>
            <a:off x="6656524" y="4437911"/>
            <a:ext cx="396333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Canada's defence exposes the governance gap: who owns the AI output?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822931" y="4690975"/>
            <a:ext cx="5142818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Canada's defence: the chatbot was "a separate legal entity responsible for its own actions." The 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822931" y="4843611"/>
            <a:ext cx="2389935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court called this "remarkable" and rejected it.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6656524" y="4998467"/>
            <a:ext cx="1786851" cy="1971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Hallucination is a known risk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6656524" y="5306561"/>
            <a:ext cx="4955006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chatbots hallucinate 3–27% of the time. Deploying without controls is a governance decision.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822931" y="5425708"/>
            <a:ext cx="4987790" cy="17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F2E8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Ruling: February 14, 2024. Air Canada found liable, ordered to pay $812.02 in damages and fees.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456828" y="6606610"/>
            <a:ext cx="4897893" cy="128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5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Moffatt v. Air Canada, 2024 BCCRT 149 | Forbes Feb 2024 | American Bar Association Feb 2024 | cmswire.com 2026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5928</Words>
  <Application>Microsoft Office PowerPoint</Application>
  <PresentationFormat>Widescreen</PresentationFormat>
  <Paragraphs>816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Chris Hawksworth</cp:lastModifiedBy>
  <cp:revision>1</cp:revision>
  <dcterms:created xsi:type="dcterms:W3CDTF">2026-07-18T22:54:02Z</dcterms:created>
  <dcterms:modified xsi:type="dcterms:W3CDTF">2026-07-18T23:05:20Z</dcterms:modified>
</cp:coreProperties>
</file>